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81" r:id="rId3"/>
    <p:sldId id="264" r:id="rId4"/>
    <p:sldId id="266" r:id="rId5"/>
    <p:sldId id="265" r:id="rId6"/>
    <p:sldId id="267" r:id="rId7"/>
    <p:sldId id="258" r:id="rId8"/>
    <p:sldId id="260" r:id="rId9"/>
    <p:sldId id="261" r:id="rId10"/>
    <p:sldId id="257" r:id="rId11"/>
    <p:sldId id="288" r:id="rId12"/>
    <p:sldId id="283" r:id="rId13"/>
    <p:sldId id="284" r:id="rId14"/>
    <p:sldId id="259" r:id="rId15"/>
    <p:sldId id="262" r:id="rId16"/>
    <p:sldId id="263" r:id="rId17"/>
    <p:sldId id="269" r:id="rId18"/>
    <p:sldId id="270" r:id="rId19"/>
    <p:sldId id="271" r:id="rId20"/>
    <p:sldId id="272" r:id="rId21"/>
    <p:sldId id="289" r:id="rId22"/>
    <p:sldId id="291" r:id="rId23"/>
    <p:sldId id="294" r:id="rId24"/>
    <p:sldId id="268" r:id="rId25"/>
    <p:sldId id="285" r:id="rId26"/>
    <p:sldId id="276" r:id="rId27"/>
    <p:sldId id="280" r:id="rId28"/>
    <p:sldId id="278" r:id="rId29"/>
    <p:sldId id="279" r:id="rId30"/>
    <p:sldId id="275" r:id="rId31"/>
    <p:sldId id="286" r:id="rId32"/>
    <p:sldId id="28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Green" initials="LG" lastIdx="1" clrIdx="0">
    <p:extLst>
      <p:ext uri="{19B8F6BF-5375-455C-9EA6-DF929625EA0E}">
        <p15:presenceInfo xmlns:p15="http://schemas.microsoft.com/office/powerpoint/2012/main" userId="Lori G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showGuides="1">
      <p:cViewPr varScale="1">
        <p:scale>
          <a:sx n="53" d="100"/>
          <a:sy n="53" d="100"/>
        </p:scale>
        <p:origin x="60" y="873"/>
      </p:cViewPr>
      <p:guideLst>
        <p:guide orient="horz" pos="2160"/>
        <p:guide pos="3840"/>
      </p:guideLst>
    </p:cSldViewPr>
  </p:slideViewPr>
  <p:outlineViewPr>
    <p:cViewPr>
      <p:scale>
        <a:sx n="33" d="100"/>
        <a:sy n="33" d="100"/>
      </p:scale>
      <p:origin x="0" y="-18432"/>
    </p:cViewPr>
  </p:outlineViewPr>
  <p:notesTextViewPr>
    <p:cViewPr>
      <p:scale>
        <a:sx n="3" d="2"/>
        <a:sy n="3" d="2"/>
      </p:scale>
      <p:origin x="0" y="0"/>
    </p:cViewPr>
  </p:notesTextViewPr>
  <p:sorterViewPr>
    <p:cViewPr>
      <p:scale>
        <a:sx n="100" d="100"/>
        <a:sy n="100" d="100"/>
      </p:scale>
      <p:origin x="0" y="-658"/>
    </p:cViewPr>
  </p:sorterViewPr>
  <p:notesViewPr>
    <p:cSldViewPr snapToGrid="0" showGuides="1">
      <p:cViewPr varScale="1">
        <p:scale>
          <a:sx n="59" d="100"/>
          <a:sy n="59" d="100"/>
        </p:scale>
        <p:origin x="322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2T13:00:27.704"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506AC-B4A7-419C-ABEA-04291E240055}" type="datetimeFigureOut">
              <a:rPr lang="en-CA" smtClean="0"/>
              <a:t>5/03/18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E9014-6A52-4773-A016-4F5DC863A7E8}" type="slidenum">
              <a:rPr lang="en-CA" smtClean="0"/>
              <a:t>‹#›</a:t>
            </a:fld>
            <a:endParaRPr lang="en-CA" dirty="0"/>
          </a:p>
        </p:txBody>
      </p:sp>
    </p:spTree>
    <p:extLst>
      <p:ext uri="{BB962C8B-B14F-4D97-AF65-F5344CB8AC3E}">
        <p14:creationId xmlns:p14="http://schemas.microsoft.com/office/powerpoint/2010/main" val="217286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the science, art and philosophy of massage therapy nationwide;</a:t>
            </a:r>
          </a:p>
          <a:p>
            <a:r>
              <a:rPr lang="en-US" dirty="0"/>
              <a:t>Representing the membership before governmental and regulatory bodies concerned with massage therapy;</a:t>
            </a:r>
          </a:p>
          <a:p>
            <a:r>
              <a:rPr lang="en-US" dirty="0"/>
              <a:t>Fostering and encouraging professional growth and continuing education among its members;</a:t>
            </a:r>
          </a:p>
          <a:p>
            <a:r>
              <a:rPr lang="en-US" dirty="0"/>
              <a:t>Promoting high standards of practice in Canada;</a:t>
            </a:r>
          </a:p>
          <a:p>
            <a:r>
              <a:rPr lang="en-US" dirty="0"/>
              <a:t>Promoting high standards of education for students of massage therapy;</a:t>
            </a:r>
          </a:p>
          <a:p>
            <a:r>
              <a:rPr lang="en-US" dirty="0"/>
              <a:t>Providing a method of communication between members in order to share experience and information, particularly in regard to political and educational opportunities;</a:t>
            </a:r>
          </a:p>
          <a:p>
            <a:r>
              <a:rPr lang="en-US" dirty="0"/>
              <a:t>Promoting knowledge transfer of research and evidenced informed practice among its’ membership;</a:t>
            </a:r>
          </a:p>
          <a:p>
            <a:r>
              <a:rPr lang="en-US" dirty="0"/>
              <a:t>Assisting non-regulated provinces become regulated</a:t>
            </a:r>
          </a:p>
          <a:p>
            <a:r>
              <a:rPr lang="en-US" dirty="0"/>
              <a:t>Presenting a National Voice for Registered Massage Therapy in Canada.</a:t>
            </a:r>
          </a:p>
          <a:p>
            <a:endParaRPr lang="en-CA" dirty="0"/>
          </a:p>
        </p:txBody>
      </p:sp>
      <p:sp>
        <p:nvSpPr>
          <p:cNvPr id="4" name="Slide Number Placeholder 3"/>
          <p:cNvSpPr>
            <a:spLocks noGrp="1"/>
          </p:cNvSpPr>
          <p:nvPr>
            <p:ph type="sldNum" sz="quarter" idx="10"/>
          </p:nvPr>
        </p:nvSpPr>
        <p:spPr/>
        <p:txBody>
          <a:bodyPr/>
          <a:lstStyle/>
          <a:p>
            <a:fld id="{26BE9014-6A52-4773-A016-4F5DC863A7E8}" type="slidenum">
              <a:rPr lang="en-CA" smtClean="0"/>
              <a:t>3</a:t>
            </a:fld>
            <a:endParaRPr lang="en-CA" dirty="0"/>
          </a:p>
        </p:txBody>
      </p:sp>
    </p:spTree>
    <p:extLst>
      <p:ext uri="{BB962C8B-B14F-4D97-AF65-F5344CB8AC3E}">
        <p14:creationId xmlns:p14="http://schemas.microsoft.com/office/powerpoint/2010/main" val="378788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National standards:   everyone abides under the same regulatory</a:t>
            </a:r>
            <a:r>
              <a:rPr lang="en-CA" baseline="0" dirty="0"/>
              <a:t> practice e.g. Saskatchewan</a:t>
            </a:r>
          </a:p>
          <a:p>
            <a:r>
              <a:rPr lang="en-CA" dirty="0"/>
              <a:t>Quality Assurance:  What is considered life long education  - focus on ‘in scope”</a:t>
            </a:r>
          </a:p>
          <a:p>
            <a:r>
              <a:rPr lang="en-CA" dirty="0"/>
              <a:t>Research informed practice/Evidence based:  e.g. where is the evidence in modality’s used</a:t>
            </a:r>
          </a:p>
        </p:txBody>
      </p:sp>
      <p:sp>
        <p:nvSpPr>
          <p:cNvPr id="4" name="Slide Number Placeholder 3"/>
          <p:cNvSpPr>
            <a:spLocks noGrp="1"/>
          </p:cNvSpPr>
          <p:nvPr>
            <p:ph type="sldNum" sz="quarter" idx="10"/>
          </p:nvPr>
        </p:nvSpPr>
        <p:spPr/>
        <p:txBody>
          <a:bodyPr/>
          <a:lstStyle/>
          <a:p>
            <a:fld id="{26BE9014-6A52-4773-A016-4F5DC863A7E8}" type="slidenum">
              <a:rPr lang="en-CA" smtClean="0"/>
              <a:t>5</a:t>
            </a:fld>
            <a:endParaRPr lang="en-CA" dirty="0"/>
          </a:p>
        </p:txBody>
      </p:sp>
    </p:spTree>
    <p:extLst>
      <p:ext uri="{BB962C8B-B14F-4D97-AF65-F5344CB8AC3E}">
        <p14:creationId xmlns:p14="http://schemas.microsoft.com/office/powerpoint/2010/main" val="340009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BE9014-6A52-4773-A016-4F5DC863A7E8}" type="slidenum">
              <a:rPr lang="en-CA" smtClean="0"/>
              <a:t>6</a:t>
            </a:fld>
            <a:endParaRPr lang="en-CA" dirty="0"/>
          </a:p>
        </p:txBody>
      </p:sp>
    </p:spTree>
    <p:extLst>
      <p:ext uri="{BB962C8B-B14F-4D97-AF65-F5344CB8AC3E}">
        <p14:creationId xmlns:p14="http://schemas.microsoft.com/office/powerpoint/2010/main" val="52961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Canadian massage therapy context (specifically, the unregulated provinces) exactly reflects the potential for risk of harm , from minor to life-threatening adverse events attributed to massage therapy in the published medical literature in international journals including cases from North America, Europe and Asia. The review of the literature shows that there is evidence of significant threat to public safety when massage therapy, as applied in contexts identical to what one would find in Canada - chair massage, sports-related intervention, spa services, pain interventions, treatment of the elderly, treatment of children - and as applied by individuals ranging from the un- or undertrained to those displaying poor professional judgement and clinical error. </a:t>
            </a:r>
          </a:p>
          <a:p>
            <a:r>
              <a:rPr lang="en-CA" dirty="0"/>
              <a:t>no</a:t>
            </a:r>
          </a:p>
        </p:txBody>
      </p:sp>
      <p:sp>
        <p:nvSpPr>
          <p:cNvPr id="4" name="Slide Number Placeholder 3"/>
          <p:cNvSpPr>
            <a:spLocks noGrp="1"/>
          </p:cNvSpPr>
          <p:nvPr>
            <p:ph type="sldNum" sz="quarter" idx="10"/>
          </p:nvPr>
        </p:nvSpPr>
        <p:spPr/>
        <p:txBody>
          <a:bodyPr/>
          <a:lstStyle/>
          <a:p>
            <a:fld id="{26BE9014-6A52-4773-A016-4F5DC863A7E8}" type="slidenum">
              <a:rPr lang="en-CA" smtClean="0"/>
              <a:t>11</a:t>
            </a:fld>
            <a:endParaRPr lang="en-CA" dirty="0"/>
          </a:p>
        </p:txBody>
      </p:sp>
    </p:spTree>
    <p:extLst>
      <p:ext uri="{BB962C8B-B14F-4D97-AF65-F5344CB8AC3E}">
        <p14:creationId xmlns:p14="http://schemas.microsoft.com/office/powerpoint/2010/main" val="374533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Wellness and good health have historically been seen a freedom from disease; thus, if you weren’t sick, then you were considered healthy. This historical perspective on wellness is changing. While virtually everyone agrees that absence from illness is a primary component of being healthy, it doesn’t however indicate anything about your state of well-being.</a:t>
            </a:r>
          </a:p>
          <a:p>
            <a:pPr fontAlgn="base"/>
            <a:r>
              <a:rPr lang="en-US" sz="1200" b="0" i="0" kern="1200" dirty="0">
                <a:solidFill>
                  <a:schemeClr val="tx1"/>
                </a:solidFill>
                <a:effectLst/>
                <a:latin typeface="+mn-lt"/>
                <a:ea typeface="+mn-ea"/>
                <a:cs typeface="+mn-cs"/>
              </a:rPr>
              <a:t>As a state of health, wellness is closely linked to your lifestyle and the choices you make. Each individual has a responsibility to themselves to provide for the essentials of good health – that being proper weight control, good nutrition, physical activity and exercise, and controlling of health risk factors such as tobacco use, alcohol and drug use and/or abuse. These things all have a role in wellness.</a:t>
            </a:r>
          </a:p>
          <a:p>
            <a:pPr fontAlgn="base"/>
            <a:r>
              <a:rPr lang="en-US" sz="1200" b="0" i="0" kern="1200" dirty="0">
                <a:solidFill>
                  <a:schemeClr val="tx1"/>
                </a:solidFill>
                <a:effectLst/>
                <a:latin typeface="+mn-lt"/>
                <a:ea typeface="+mn-ea"/>
                <a:cs typeface="+mn-cs"/>
              </a:rPr>
              <a:t>Research studies related to wellness indicate that Americans who take good care of themselves and make healthy lifestyle choices are healthier, happier, more productive, miss work less, and have lower healthcare costs. An article from the Journal of the American Medical Association (AMA) noted that, in one research study, the “wellness” approach produced a 17% decline in total medical / doctor visits and a 35% reduction in medical / doctor visits for minor illness. The participants in this study took part in a year-long self-care education program.</a:t>
            </a:r>
          </a:p>
          <a:p>
            <a:endParaRPr lang="en-CA" dirty="0"/>
          </a:p>
        </p:txBody>
      </p:sp>
      <p:sp>
        <p:nvSpPr>
          <p:cNvPr id="4" name="Slide Number Placeholder 3"/>
          <p:cNvSpPr>
            <a:spLocks noGrp="1"/>
          </p:cNvSpPr>
          <p:nvPr>
            <p:ph type="sldNum" sz="quarter" idx="10"/>
          </p:nvPr>
        </p:nvSpPr>
        <p:spPr/>
        <p:txBody>
          <a:bodyPr/>
          <a:lstStyle/>
          <a:p>
            <a:fld id="{26BE9014-6A52-4773-A016-4F5DC863A7E8}" type="slidenum">
              <a:rPr lang="en-CA" smtClean="0"/>
              <a:t>15</a:t>
            </a:fld>
            <a:endParaRPr lang="en-CA" dirty="0"/>
          </a:p>
        </p:txBody>
      </p:sp>
    </p:spTree>
    <p:extLst>
      <p:ext uri="{BB962C8B-B14F-4D97-AF65-F5344CB8AC3E}">
        <p14:creationId xmlns:p14="http://schemas.microsoft.com/office/powerpoint/2010/main" val="44497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BE9014-6A52-4773-A016-4F5DC863A7E8}" type="slidenum">
              <a:rPr lang="en-CA" smtClean="0"/>
              <a:t>19</a:t>
            </a:fld>
            <a:endParaRPr lang="en-CA" dirty="0"/>
          </a:p>
        </p:txBody>
      </p:sp>
    </p:spTree>
    <p:extLst>
      <p:ext uri="{BB962C8B-B14F-4D97-AF65-F5344CB8AC3E}">
        <p14:creationId xmlns:p14="http://schemas.microsoft.com/office/powerpoint/2010/main" val="354823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other words:  Once the standards for the profession or trade have been established through provincial regulation that is the bar that future provincial regulation must meet if they are to regulate in a non-regulated province.   </a:t>
            </a:r>
          </a:p>
        </p:txBody>
      </p:sp>
      <p:sp>
        <p:nvSpPr>
          <p:cNvPr id="4" name="Slide Number Placeholder 3"/>
          <p:cNvSpPr>
            <a:spLocks noGrp="1"/>
          </p:cNvSpPr>
          <p:nvPr>
            <p:ph type="sldNum" sz="quarter" idx="10"/>
          </p:nvPr>
        </p:nvSpPr>
        <p:spPr/>
        <p:txBody>
          <a:bodyPr/>
          <a:lstStyle/>
          <a:p>
            <a:fld id="{26BE9014-6A52-4773-A016-4F5DC863A7E8}" type="slidenum">
              <a:rPr lang="en-CA" smtClean="0"/>
              <a:t>20</a:t>
            </a:fld>
            <a:endParaRPr lang="en-CA" dirty="0"/>
          </a:p>
        </p:txBody>
      </p:sp>
    </p:spTree>
    <p:extLst>
      <p:ext uri="{BB962C8B-B14F-4D97-AF65-F5344CB8AC3E}">
        <p14:creationId xmlns:p14="http://schemas.microsoft.com/office/powerpoint/2010/main" val="193360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should we be aware of when looking at non regulated professions?</a:t>
            </a:r>
          </a:p>
        </p:txBody>
      </p:sp>
      <p:sp>
        <p:nvSpPr>
          <p:cNvPr id="4" name="Slide Number Placeholder 3"/>
          <p:cNvSpPr>
            <a:spLocks noGrp="1"/>
          </p:cNvSpPr>
          <p:nvPr>
            <p:ph type="sldNum" sz="quarter" idx="10"/>
          </p:nvPr>
        </p:nvSpPr>
        <p:spPr/>
        <p:txBody>
          <a:bodyPr/>
          <a:lstStyle/>
          <a:p>
            <a:fld id="{26BE9014-6A52-4773-A016-4F5DC863A7E8}" type="slidenum">
              <a:rPr lang="en-CA" smtClean="0"/>
              <a:t>24</a:t>
            </a:fld>
            <a:endParaRPr lang="en-CA" dirty="0"/>
          </a:p>
        </p:txBody>
      </p:sp>
    </p:spTree>
    <p:extLst>
      <p:ext uri="{BB962C8B-B14F-4D97-AF65-F5344CB8AC3E}">
        <p14:creationId xmlns:p14="http://schemas.microsoft.com/office/powerpoint/2010/main" val="108638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BE9014-6A52-4773-A016-4F5DC863A7E8}" type="slidenum">
              <a:rPr lang="en-CA" smtClean="0"/>
              <a:t>31</a:t>
            </a:fld>
            <a:endParaRPr lang="en-CA" dirty="0"/>
          </a:p>
        </p:txBody>
      </p:sp>
    </p:spTree>
    <p:extLst>
      <p:ext uri="{BB962C8B-B14F-4D97-AF65-F5344CB8AC3E}">
        <p14:creationId xmlns:p14="http://schemas.microsoft.com/office/powerpoint/2010/main" val="1701784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benefitscanada.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aihimsm.wikispaces.com/Numeracy+-+Red+Flag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aksite.blogspot.com/2012_08_01_archive.html"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98D0-6560-4BC6-B709-FC54875912C2}"/>
              </a:ext>
            </a:extLst>
          </p:cNvPr>
          <p:cNvSpPr>
            <a:spLocks noGrp="1"/>
          </p:cNvSpPr>
          <p:nvPr>
            <p:ph type="ctrTitle"/>
          </p:nvPr>
        </p:nvSpPr>
        <p:spPr/>
        <p:txBody>
          <a:bodyPr/>
          <a:lstStyle/>
          <a:p>
            <a:pPr algn="l"/>
            <a:r>
              <a:rPr lang="en-CA" dirty="0">
                <a:latin typeface="Rockwell" panose="02060603020205020403" pitchFamily="18" charset="0"/>
              </a:rPr>
              <a:t>Insurance in non legislated provinces	</a:t>
            </a:r>
          </a:p>
        </p:txBody>
      </p:sp>
      <p:sp>
        <p:nvSpPr>
          <p:cNvPr id="3" name="Subtitle 2">
            <a:extLst>
              <a:ext uri="{FF2B5EF4-FFF2-40B4-BE49-F238E27FC236}">
                <a16:creationId xmlns:a16="http://schemas.microsoft.com/office/drawing/2014/main" id="{F5E6E404-0DDF-46EB-969F-0974A6A791D7}"/>
              </a:ext>
            </a:extLst>
          </p:cNvPr>
          <p:cNvSpPr>
            <a:spLocks noGrp="1"/>
          </p:cNvSpPr>
          <p:nvPr>
            <p:ph type="subTitle" idx="1"/>
          </p:nvPr>
        </p:nvSpPr>
        <p:spPr/>
        <p:txBody>
          <a:bodyPr/>
          <a:lstStyle/>
          <a:p>
            <a:r>
              <a:rPr lang="en-CA" dirty="0">
                <a:latin typeface="Rockwell" panose="02060603020205020403" pitchFamily="18" charset="0"/>
              </a:rPr>
              <a:t>From Massage Therapy Perspective</a:t>
            </a:r>
          </a:p>
        </p:txBody>
      </p:sp>
    </p:spTree>
    <p:extLst>
      <p:ext uri="{BB962C8B-B14F-4D97-AF65-F5344CB8AC3E}">
        <p14:creationId xmlns:p14="http://schemas.microsoft.com/office/powerpoint/2010/main" val="284002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ADE9-54FB-43BD-A6F2-EAD74A382AD9}"/>
              </a:ext>
            </a:extLst>
          </p:cNvPr>
          <p:cNvSpPr>
            <a:spLocks noGrp="1"/>
          </p:cNvSpPr>
          <p:nvPr>
            <p:ph type="title"/>
          </p:nvPr>
        </p:nvSpPr>
        <p:spPr/>
        <p:txBody>
          <a:bodyPr/>
          <a:lstStyle/>
          <a:p>
            <a:r>
              <a:rPr lang="en-CA" dirty="0">
                <a:latin typeface="Rockwell" panose="02060603020205020403" pitchFamily="18" charset="0"/>
              </a:rPr>
              <a:t>Defined?					Undefined?</a:t>
            </a:r>
          </a:p>
        </p:txBody>
      </p:sp>
      <p:sp>
        <p:nvSpPr>
          <p:cNvPr id="3" name="Content Placeholder 2">
            <a:extLst>
              <a:ext uri="{FF2B5EF4-FFF2-40B4-BE49-F238E27FC236}">
                <a16:creationId xmlns:a16="http://schemas.microsoft.com/office/drawing/2014/main" id="{7F3149AD-6F7B-43CD-9B5B-C1B0A10B42F0}"/>
              </a:ext>
            </a:extLst>
          </p:cNvPr>
          <p:cNvSpPr>
            <a:spLocks noGrp="1"/>
          </p:cNvSpPr>
          <p:nvPr>
            <p:ph sz="half" idx="2"/>
          </p:nvPr>
        </p:nvSpPr>
        <p:spPr>
          <a:xfrm>
            <a:off x="680322" y="2355274"/>
            <a:ext cx="4698355" cy="3580914"/>
          </a:xfrm>
          <a:ln cmpd="thickThin">
            <a:solidFill>
              <a:schemeClr val="accent1"/>
            </a:solidFill>
          </a:ln>
        </p:spPr>
        <p:txBody>
          <a:bodyPr>
            <a:normAutofit/>
          </a:bodyPr>
          <a:lstStyle/>
          <a:p>
            <a:r>
              <a:rPr lang="en-CA" dirty="0">
                <a:latin typeface="Rockwell" panose="02060603020205020403" pitchFamily="18" charset="0"/>
              </a:rPr>
              <a:t>Chiropractors</a:t>
            </a:r>
          </a:p>
          <a:p>
            <a:r>
              <a:rPr lang="en-CA" dirty="0">
                <a:latin typeface="Rockwell" panose="02060603020205020403" pitchFamily="18" charset="0"/>
              </a:rPr>
              <a:t>Physio Therapists</a:t>
            </a:r>
          </a:p>
          <a:p>
            <a:r>
              <a:rPr lang="en-CA" dirty="0">
                <a:latin typeface="Rockwell" panose="02060603020205020403" pitchFamily="18" charset="0"/>
              </a:rPr>
              <a:t>Dental</a:t>
            </a:r>
          </a:p>
          <a:p>
            <a:r>
              <a:rPr lang="en-CA" dirty="0">
                <a:latin typeface="Rockwell" panose="02060603020205020403" pitchFamily="18" charset="0"/>
              </a:rPr>
              <a:t>Medical</a:t>
            </a:r>
          </a:p>
          <a:p>
            <a:r>
              <a:rPr lang="en-CA" dirty="0">
                <a:latin typeface="Rockwell" panose="02060603020205020403" pitchFamily="18" charset="0"/>
              </a:rPr>
              <a:t>Naturopaths</a:t>
            </a:r>
          </a:p>
          <a:p>
            <a:r>
              <a:rPr lang="en-CA" dirty="0">
                <a:latin typeface="Rockwell" panose="02060603020205020403" pitchFamily="18" charset="0"/>
              </a:rPr>
              <a:t>Podiatrists</a:t>
            </a:r>
          </a:p>
          <a:p>
            <a:r>
              <a:rPr lang="en-CA" dirty="0">
                <a:latin typeface="Rockwell" panose="02060603020205020403" pitchFamily="18" charset="0"/>
              </a:rPr>
              <a:t>Pedorthics</a:t>
            </a:r>
          </a:p>
          <a:p>
            <a:endParaRPr lang="en-CA" dirty="0">
              <a:latin typeface="Rockwell" panose="02060603020205020403" pitchFamily="18" charset="0"/>
            </a:endParaRPr>
          </a:p>
          <a:p>
            <a:endParaRPr lang="en-CA" dirty="0">
              <a:latin typeface="Rockwell" panose="02060603020205020403" pitchFamily="18" charset="0"/>
            </a:endParaRPr>
          </a:p>
        </p:txBody>
      </p:sp>
      <p:sp>
        <p:nvSpPr>
          <p:cNvPr id="12" name="Content Placeholder 11">
            <a:extLst>
              <a:ext uri="{FF2B5EF4-FFF2-40B4-BE49-F238E27FC236}">
                <a16:creationId xmlns:a16="http://schemas.microsoft.com/office/drawing/2014/main" id="{C718CCED-93F7-443A-BFBA-25F7A9A93B28}"/>
              </a:ext>
            </a:extLst>
          </p:cNvPr>
          <p:cNvSpPr>
            <a:spLocks noGrp="1"/>
          </p:cNvSpPr>
          <p:nvPr>
            <p:ph sz="quarter" idx="4"/>
          </p:nvPr>
        </p:nvSpPr>
        <p:spPr>
          <a:xfrm>
            <a:off x="5594123" y="2355274"/>
            <a:ext cx="4700059" cy="3580913"/>
          </a:xfrm>
        </p:spPr>
        <p:txBody>
          <a:bodyPr>
            <a:normAutofit/>
          </a:bodyPr>
          <a:lstStyle/>
          <a:p>
            <a:r>
              <a:rPr lang="en-CA" dirty="0">
                <a:latin typeface="Rockwell" panose="02060603020205020403" pitchFamily="18" charset="0"/>
              </a:rPr>
              <a:t>Acupuncture</a:t>
            </a:r>
          </a:p>
          <a:p>
            <a:r>
              <a:rPr lang="en-CA" dirty="0">
                <a:latin typeface="Rockwell" panose="02060603020205020403" pitchFamily="18" charset="0"/>
              </a:rPr>
              <a:t>Massage Therapy</a:t>
            </a:r>
          </a:p>
          <a:p>
            <a:r>
              <a:rPr lang="en-CA" dirty="0">
                <a:latin typeface="Rockwell" panose="02060603020205020403" pitchFamily="18" charset="0"/>
              </a:rPr>
              <a:t>Athletic Therapist</a:t>
            </a:r>
          </a:p>
          <a:p>
            <a:r>
              <a:rPr lang="en-CA" dirty="0">
                <a:latin typeface="Rockwell" panose="02060603020205020403" pitchFamily="18" charset="0"/>
              </a:rPr>
              <a:t>Naturopathic Doctors</a:t>
            </a:r>
          </a:p>
          <a:p>
            <a:r>
              <a:rPr lang="en-CA" dirty="0">
                <a:latin typeface="Rockwell" panose="02060603020205020403" pitchFamily="18" charset="0"/>
              </a:rPr>
              <a:t>Traditional Chinese Medicine</a:t>
            </a:r>
          </a:p>
          <a:p>
            <a:endParaRPr lang="en-CA" dirty="0">
              <a:latin typeface="Rockwell" panose="02060603020205020403" pitchFamily="18" charset="0"/>
            </a:endParaRPr>
          </a:p>
        </p:txBody>
      </p:sp>
      <p:cxnSp>
        <p:nvCxnSpPr>
          <p:cNvPr id="5" name="Straight Connector 4">
            <a:extLst>
              <a:ext uri="{FF2B5EF4-FFF2-40B4-BE49-F238E27FC236}">
                <a16:creationId xmlns:a16="http://schemas.microsoft.com/office/drawing/2014/main" id="{DA3966E0-95C1-450B-96FC-017442F824EA}"/>
              </a:ext>
            </a:extLst>
          </p:cNvPr>
          <p:cNvCxnSpPr>
            <a:cxnSpLocks/>
            <a:stCxn id="3" idx="0"/>
            <a:endCxn id="3" idx="2"/>
          </p:cNvCxnSpPr>
          <p:nvPr/>
        </p:nvCxnSpPr>
        <p:spPr>
          <a:xfrm>
            <a:off x="3029500" y="2355274"/>
            <a:ext cx="0" cy="3580914"/>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44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92A1-1347-4D5B-8BC4-6CE7F6032B29}"/>
              </a:ext>
            </a:extLst>
          </p:cNvPr>
          <p:cNvSpPr>
            <a:spLocks noGrp="1"/>
          </p:cNvSpPr>
          <p:nvPr>
            <p:ph type="title"/>
          </p:nvPr>
        </p:nvSpPr>
        <p:spPr>
          <a:xfrm>
            <a:off x="680320" y="346827"/>
            <a:ext cx="9613861" cy="1672473"/>
          </a:xfrm>
        </p:spPr>
        <p:txBody>
          <a:bodyPr>
            <a:normAutofit/>
          </a:bodyPr>
          <a:lstStyle/>
          <a:p>
            <a:r>
              <a:rPr lang="en-CA" dirty="0"/>
              <a:t>Risk of Harm: Review of Medical Literature</a:t>
            </a:r>
            <a:br>
              <a:rPr lang="en-CA" dirty="0"/>
            </a:br>
            <a:r>
              <a:rPr lang="en-CA" sz="2200" dirty="0"/>
              <a:t>as applied by individuals ranging from the un- or undertrained to those displaying poor professional judgement and clinical error</a:t>
            </a:r>
            <a:r>
              <a:rPr lang="en-CA" dirty="0"/>
              <a:t>.</a:t>
            </a:r>
          </a:p>
        </p:txBody>
      </p:sp>
      <p:sp>
        <p:nvSpPr>
          <p:cNvPr id="3" name="Content Placeholder 2">
            <a:extLst>
              <a:ext uri="{FF2B5EF4-FFF2-40B4-BE49-F238E27FC236}">
                <a16:creationId xmlns:a16="http://schemas.microsoft.com/office/drawing/2014/main" id="{93E515B1-41C2-43E1-8F48-089555459AC5}"/>
              </a:ext>
            </a:extLst>
          </p:cNvPr>
          <p:cNvSpPr>
            <a:spLocks noGrp="1"/>
          </p:cNvSpPr>
          <p:nvPr>
            <p:ph idx="1"/>
          </p:nvPr>
        </p:nvSpPr>
        <p:spPr/>
        <p:txBody>
          <a:bodyPr>
            <a:normAutofit lnSpcReduction="10000"/>
          </a:bodyPr>
          <a:lstStyle/>
          <a:p>
            <a:pPr marL="0" indent="0">
              <a:buNone/>
            </a:pPr>
            <a:r>
              <a:rPr lang="en-CA" dirty="0"/>
              <a:t>there is evidence of significant threat to public safety when massage therapy, as applied in contexts identical to what one would find in Canada - chair massage</a:t>
            </a:r>
          </a:p>
          <a:p>
            <a:r>
              <a:rPr lang="en-CA" dirty="0"/>
              <a:t> sports-related intervention,</a:t>
            </a:r>
          </a:p>
          <a:p>
            <a:r>
              <a:rPr lang="en-CA" dirty="0"/>
              <a:t> spa services, </a:t>
            </a:r>
          </a:p>
          <a:p>
            <a:r>
              <a:rPr lang="en-CA" dirty="0"/>
              <a:t>pain interventions</a:t>
            </a:r>
          </a:p>
          <a:p>
            <a:r>
              <a:rPr lang="en-CA" dirty="0"/>
              <a:t>treatment of the elderly</a:t>
            </a:r>
          </a:p>
          <a:p>
            <a:r>
              <a:rPr lang="en-CA" dirty="0"/>
              <a:t> treatment of children</a:t>
            </a:r>
          </a:p>
          <a:p>
            <a:r>
              <a:rPr lang="en-CA" dirty="0"/>
              <a:t>assessment</a:t>
            </a:r>
          </a:p>
          <a:p>
            <a:endParaRPr lang="en-CA" dirty="0"/>
          </a:p>
        </p:txBody>
      </p:sp>
    </p:spTree>
    <p:extLst>
      <p:ext uri="{BB962C8B-B14F-4D97-AF65-F5344CB8AC3E}">
        <p14:creationId xmlns:p14="http://schemas.microsoft.com/office/powerpoint/2010/main" val="31748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54A9-83E4-4586-B46E-D021AF8216A6}"/>
              </a:ext>
            </a:extLst>
          </p:cNvPr>
          <p:cNvSpPr>
            <a:spLocks noGrp="1"/>
          </p:cNvSpPr>
          <p:nvPr>
            <p:ph type="title"/>
          </p:nvPr>
        </p:nvSpPr>
        <p:spPr/>
        <p:txBody>
          <a:bodyPr/>
          <a:lstStyle/>
          <a:p>
            <a:r>
              <a:rPr lang="en-CA" dirty="0"/>
              <a:t>Best Practice? 			Patient Intake </a:t>
            </a:r>
          </a:p>
        </p:txBody>
      </p:sp>
      <p:sp>
        <p:nvSpPr>
          <p:cNvPr id="3" name="Content Placeholder 2">
            <a:extLst>
              <a:ext uri="{FF2B5EF4-FFF2-40B4-BE49-F238E27FC236}">
                <a16:creationId xmlns:a16="http://schemas.microsoft.com/office/drawing/2014/main" id="{52F61D1B-FB79-4345-980E-615BF4E5F212}"/>
              </a:ext>
            </a:extLst>
          </p:cNvPr>
          <p:cNvSpPr>
            <a:spLocks noGrp="1"/>
          </p:cNvSpPr>
          <p:nvPr>
            <p:ph idx="1"/>
          </p:nvPr>
        </p:nvSpPr>
        <p:spPr/>
        <p:txBody>
          <a:bodyPr>
            <a:normAutofit/>
          </a:bodyPr>
          <a:lstStyle/>
          <a:p>
            <a:r>
              <a:rPr lang="en-CA" dirty="0"/>
              <a:t>Posted Fee Schedule </a:t>
            </a:r>
          </a:p>
          <a:p>
            <a:r>
              <a:rPr lang="en-CA" dirty="0"/>
              <a:t>Health Care Intake including health history </a:t>
            </a:r>
          </a:p>
          <a:p>
            <a:r>
              <a:rPr lang="en-CA" dirty="0"/>
              <a:t>Intake </a:t>
            </a:r>
          </a:p>
          <a:p>
            <a:pPr lvl="1"/>
            <a:r>
              <a:rPr lang="en-CA" dirty="0"/>
              <a:t>Assessment</a:t>
            </a:r>
          </a:p>
          <a:p>
            <a:pPr lvl="1"/>
            <a:r>
              <a:rPr lang="en-CA" dirty="0"/>
              <a:t>Treatment Plan</a:t>
            </a:r>
          </a:p>
          <a:p>
            <a:pPr lvl="1"/>
            <a:r>
              <a:rPr lang="en-CA" dirty="0"/>
              <a:t>Treatment </a:t>
            </a:r>
          </a:p>
          <a:p>
            <a:pPr lvl="1"/>
            <a:r>
              <a:rPr lang="en-CA" dirty="0"/>
              <a:t>Patient Education/Self Care </a:t>
            </a:r>
          </a:p>
          <a:p>
            <a:pPr lvl="1"/>
            <a:r>
              <a:rPr lang="en-CA" dirty="0"/>
              <a:t>Charting &amp; File management </a:t>
            </a:r>
          </a:p>
        </p:txBody>
      </p:sp>
    </p:spTree>
    <p:extLst>
      <p:ext uri="{BB962C8B-B14F-4D97-AF65-F5344CB8AC3E}">
        <p14:creationId xmlns:p14="http://schemas.microsoft.com/office/powerpoint/2010/main" val="101320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A052-E662-4DDC-9F35-68F80074C69A}"/>
              </a:ext>
            </a:extLst>
          </p:cNvPr>
          <p:cNvSpPr>
            <a:spLocks noGrp="1"/>
          </p:cNvSpPr>
          <p:nvPr>
            <p:ph type="title"/>
          </p:nvPr>
        </p:nvSpPr>
        <p:spPr/>
        <p:txBody>
          <a:bodyPr/>
          <a:lstStyle/>
          <a:p>
            <a:r>
              <a:rPr lang="en-CA" dirty="0"/>
              <a:t>Best Practice? 				</a:t>
            </a:r>
            <a:br>
              <a:rPr lang="en-CA" dirty="0"/>
            </a:br>
            <a:r>
              <a:rPr lang="en-CA" dirty="0"/>
              <a:t>		</a:t>
            </a:r>
          </a:p>
        </p:txBody>
      </p:sp>
      <p:sp>
        <p:nvSpPr>
          <p:cNvPr id="3" name="Content Placeholder 2">
            <a:extLst>
              <a:ext uri="{FF2B5EF4-FFF2-40B4-BE49-F238E27FC236}">
                <a16:creationId xmlns:a16="http://schemas.microsoft.com/office/drawing/2014/main" id="{EF5B9496-BA84-47D1-AE93-D646672E60B9}"/>
              </a:ext>
            </a:extLst>
          </p:cNvPr>
          <p:cNvSpPr>
            <a:spLocks noGrp="1"/>
          </p:cNvSpPr>
          <p:nvPr>
            <p:ph idx="1"/>
          </p:nvPr>
        </p:nvSpPr>
        <p:spPr/>
        <p:txBody>
          <a:bodyPr/>
          <a:lstStyle/>
          <a:p>
            <a:r>
              <a:rPr lang="en-CA" dirty="0"/>
              <a:t>Consent to Treatment</a:t>
            </a:r>
          </a:p>
          <a:p>
            <a:pPr marL="0" indent="0">
              <a:buNone/>
            </a:pPr>
            <a:endParaRPr lang="en-CA" dirty="0"/>
          </a:p>
          <a:p>
            <a:r>
              <a:rPr lang="en-CA" dirty="0"/>
              <a:t>Privacy Protocols </a:t>
            </a:r>
          </a:p>
          <a:p>
            <a:endParaRPr lang="en-CA" dirty="0"/>
          </a:p>
          <a:p>
            <a:r>
              <a:rPr lang="en-CA" dirty="0"/>
              <a:t>File Retention and Management </a:t>
            </a:r>
          </a:p>
        </p:txBody>
      </p:sp>
    </p:spTree>
    <p:extLst>
      <p:ext uri="{BB962C8B-B14F-4D97-AF65-F5344CB8AC3E}">
        <p14:creationId xmlns:p14="http://schemas.microsoft.com/office/powerpoint/2010/main" val="219585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F90C-A920-46D1-8ED1-6A186452D192}"/>
              </a:ext>
            </a:extLst>
          </p:cNvPr>
          <p:cNvSpPr>
            <a:spLocks noGrp="1"/>
          </p:cNvSpPr>
          <p:nvPr>
            <p:ph type="title"/>
          </p:nvPr>
        </p:nvSpPr>
        <p:spPr/>
        <p:txBody>
          <a:bodyPr/>
          <a:lstStyle/>
          <a:p>
            <a:r>
              <a:rPr lang="en-CA" dirty="0">
                <a:latin typeface="Rockwell" panose="02060603020205020403" pitchFamily="18" charset="0"/>
              </a:rPr>
              <a:t>Best Practice? 			Receipts </a:t>
            </a:r>
          </a:p>
        </p:txBody>
      </p:sp>
      <p:sp>
        <p:nvSpPr>
          <p:cNvPr id="3" name="Content Placeholder 2">
            <a:extLst>
              <a:ext uri="{FF2B5EF4-FFF2-40B4-BE49-F238E27FC236}">
                <a16:creationId xmlns:a16="http://schemas.microsoft.com/office/drawing/2014/main" id="{8B458730-8E2A-4A7A-8316-9DD0C357996A}"/>
              </a:ext>
            </a:extLst>
          </p:cNvPr>
          <p:cNvSpPr>
            <a:spLocks noGrp="1"/>
          </p:cNvSpPr>
          <p:nvPr>
            <p:ph idx="1"/>
          </p:nvPr>
        </p:nvSpPr>
        <p:spPr/>
        <p:txBody>
          <a:bodyPr>
            <a:noAutofit/>
          </a:bodyPr>
          <a:lstStyle/>
          <a:p>
            <a:pPr marL="0" indent="0">
              <a:buNone/>
            </a:pPr>
            <a:r>
              <a:rPr lang="en-CA" dirty="0"/>
              <a:t>The CMTA &amp; CHLIA together have developed a “Best Practice”         Receipt for RMTs. </a:t>
            </a:r>
          </a:p>
          <a:p>
            <a:pPr marL="0" indent="0">
              <a:buNone/>
            </a:pPr>
            <a:endParaRPr lang="en-CA" dirty="0"/>
          </a:p>
          <a:p>
            <a:r>
              <a:rPr lang="en-CA" dirty="0"/>
              <a:t> Clinic Policy for Duplicate Receipts</a:t>
            </a:r>
          </a:p>
          <a:p>
            <a:r>
              <a:rPr lang="en-CA" dirty="0"/>
              <a:t> Clinic Policy for Gift Certificates </a:t>
            </a:r>
          </a:p>
          <a:p>
            <a:r>
              <a:rPr lang="en-CA" dirty="0"/>
              <a:t> Practitioner must sign receipts</a:t>
            </a:r>
          </a:p>
          <a:p>
            <a:r>
              <a:rPr lang="en-CA" dirty="0"/>
              <a:t> Receipts must have the Practitioners’ practice number </a:t>
            </a:r>
          </a:p>
          <a:p>
            <a:r>
              <a:rPr lang="en-CA" dirty="0"/>
              <a:t> </a:t>
            </a:r>
            <a:r>
              <a:rPr lang="en-CA" u="sng" dirty="0"/>
              <a:t>NO Tipping Policy </a:t>
            </a:r>
          </a:p>
        </p:txBody>
      </p:sp>
    </p:spTree>
    <p:extLst>
      <p:ext uri="{BB962C8B-B14F-4D97-AF65-F5344CB8AC3E}">
        <p14:creationId xmlns:p14="http://schemas.microsoft.com/office/powerpoint/2010/main" val="290832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3039-E615-46E8-AFE1-CC32E962A7FB}"/>
              </a:ext>
            </a:extLst>
          </p:cNvPr>
          <p:cNvSpPr>
            <a:spLocks noGrp="1"/>
          </p:cNvSpPr>
          <p:nvPr>
            <p:ph type="title"/>
          </p:nvPr>
        </p:nvSpPr>
        <p:spPr/>
        <p:txBody>
          <a:bodyPr>
            <a:noAutofit/>
          </a:bodyPr>
          <a:lstStyle/>
          <a:p>
            <a:pPr algn="ctr"/>
            <a:r>
              <a:rPr lang="en-CA" sz="8000" dirty="0">
                <a:latin typeface="Rockwell" panose="02060603020205020403" pitchFamily="18" charset="0"/>
              </a:rPr>
              <a:t>Wellness</a:t>
            </a:r>
          </a:p>
        </p:txBody>
      </p:sp>
      <p:sp>
        <p:nvSpPr>
          <p:cNvPr id="3" name="Content Placeholder 2">
            <a:extLst>
              <a:ext uri="{FF2B5EF4-FFF2-40B4-BE49-F238E27FC236}">
                <a16:creationId xmlns:a16="http://schemas.microsoft.com/office/drawing/2014/main" id="{371D24B9-6D24-4D5A-8917-EF7368E1B4CB}"/>
              </a:ext>
            </a:extLst>
          </p:cNvPr>
          <p:cNvSpPr>
            <a:spLocks noGrp="1"/>
          </p:cNvSpPr>
          <p:nvPr>
            <p:ph idx="1"/>
          </p:nvPr>
        </p:nvSpPr>
        <p:spPr>
          <a:xfrm>
            <a:off x="1049776" y="2798538"/>
            <a:ext cx="9613861" cy="3599316"/>
          </a:xfrm>
        </p:spPr>
        <p:txBody>
          <a:bodyPr>
            <a:normAutofit lnSpcReduction="10000"/>
          </a:bodyPr>
          <a:lstStyle/>
          <a:p>
            <a:r>
              <a:rPr lang="en-CA" sz="2800" dirty="0"/>
              <a:t>Wellness, Not clearly defined by any definition?</a:t>
            </a:r>
          </a:p>
          <a:p>
            <a:r>
              <a:rPr lang="en-CA" sz="2800" dirty="0"/>
              <a:t>Lifestyle</a:t>
            </a:r>
          </a:p>
          <a:p>
            <a:r>
              <a:rPr lang="en-CA" sz="2800" dirty="0"/>
              <a:t>Choices</a:t>
            </a:r>
          </a:p>
          <a:p>
            <a:r>
              <a:rPr lang="en-CA" sz="2800" dirty="0"/>
              <a:t>Individual responsibility to one’s “health”</a:t>
            </a:r>
          </a:p>
          <a:p>
            <a:pPr lvl="3"/>
            <a:r>
              <a:rPr lang="en-CA" sz="2000" dirty="0"/>
              <a:t>Proper weight care</a:t>
            </a:r>
          </a:p>
          <a:p>
            <a:pPr lvl="3"/>
            <a:r>
              <a:rPr lang="en-CA" sz="2000" dirty="0"/>
              <a:t>Good nutrition</a:t>
            </a:r>
          </a:p>
          <a:p>
            <a:pPr lvl="3"/>
            <a:r>
              <a:rPr lang="en-CA" sz="2000" dirty="0"/>
              <a:t>Exercise</a:t>
            </a:r>
          </a:p>
          <a:p>
            <a:pPr lvl="3"/>
            <a:r>
              <a:rPr lang="en-CA" sz="2000" dirty="0"/>
              <a:t>Happiness</a:t>
            </a:r>
          </a:p>
          <a:p>
            <a:pPr lvl="3"/>
            <a:r>
              <a:rPr lang="en-CA" sz="2000" dirty="0"/>
              <a:t>Avoid risk factors as tobacco, alcohol, and drug abuse</a:t>
            </a:r>
            <a:br>
              <a:rPr lang="en-CA" dirty="0"/>
            </a:br>
            <a:endParaRPr lang="en-CA" dirty="0"/>
          </a:p>
        </p:txBody>
      </p:sp>
      <p:sp>
        <p:nvSpPr>
          <p:cNvPr id="4" name="TextBox 3">
            <a:extLst>
              <a:ext uri="{FF2B5EF4-FFF2-40B4-BE49-F238E27FC236}">
                <a16:creationId xmlns:a16="http://schemas.microsoft.com/office/drawing/2014/main" id="{2BC11970-DAAA-41BF-A0D1-1BB1C8D89479}"/>
              </a:ext>
            </a:extLst>
          </p:cNvPr>
          <p:cNvSpPr txBox="1"/>
          <p:nvPr/>
        </p:nvSpPr>
        <p:spPr>
          <a:xfrm>
            <a:off x="3574473" y="2068945"/>
            <a:ext cx="3786909" cy="461665"/>
          </a:xfrm>
          <a:prstGeom prst="rect">
            <a:avLst/>
          </a:prstGeom>
          <a:noFill/>
        </p:spPr>
        <p:txBody>
          <a:bodyPr wrap="square" rtlCol="0">
            <a:spAutoFit/>
          </a:bodyPr>
          <a:lstStyle/>
          <a:p>
            <a:pPr algn="ctr"/>
            <a:r>
              <a:rPr lang="en-CA" sz="2400" dirty="0">
                <a:latin typeface="Rockwell" panose="02060603020205020403" pitchFamily="18" charset="0"/>
              </a:rPr>
              <a:t>What is Legitimate?</a:t>
            </a:r>
          </a:p>
        </p:txBody>
      </p:sp>
    </p:spTree>
    <p:extLst>
      <p:ext uri="{BB962C8B-B14F-4D97-AF65-F5344CB8AC3E}">
        <p14:creationId xmlns:p14="http://schemas.microsoft.com/office/powerpoint/2010/main" val="32768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49D3-C2BA-46A5-A144-19263A388345}"/>
              </a:ext>
            </a:extLst>
          </p:cNvPr>
          <p:cNvSpPr>
            <a:spLocks noGrp="1"/>
          </p:cNvSpPr>
          <p:nvPr>
            <p:ph type="title"/>
          </p:nvPr>
        </p:nvSpPr>
        <p:spPr/>
        <p:txBody>
          <a:bodyPr/>
          <a:lstStyle/>
          <a:p>
            <a:r>
              <a:rPr lang="en-CA" dirty="0">
                <a:latin typeface="Rockwell" panose="02060603020205020403" pitchFamily="18" charset="0"/>
              </a:rPr>
              <a:t>Massage Therapy Benefits paid</a:t>
            </a:r>
          </a:p>
        </p:txBody>
      </p:sp>
      <p:sp>
        <p:nvSpPr>
          <p:cNvPr id="3" name="Content Placeholder 2">
            <a:extLst>
              <a:ext uri="{FF2B5EF4-FFF2-40B4-BE49-F238E27FC236}">
                <a16:creationId xmlns:a16="http://schemas.microsoft.com/office/drawing/2014/main" id="{9F9B4609-B8AE-433D-A197-6FA06CAA378F}"/>
              </a:ext>
            </a:extLst>
          </p:cNvPr>
          <p:cNvSpPr>
            <a:spLocks noGrp="1"/>
          </p:cNvSpPr>
          <p:nvPr>
            <p:ph idx="1"/>
          </p:nvPr>
        </p:nvSpPr>
        <p:spPr/>
        <p:txBody>
          <a:bodyPr>
            <a:normAutofit fontScale="77500" lnSpcReduction="20000"/>
          </a:bodyPr>
          <a:lstStyle/>
          <a:p>
            <a:pPr fontAlgn="base"/>
            <a:r>
              <a:rPr lang="en-CA" b="1" dirty="0">
                <a:latin typeface="Rockwell" panose="02060603020205020403" pitchFamily="18" charset="0"/>
              </a:rPr>
              <a:t>Providing benefits for employers</a:t>
            </a:r>
            <a:br>
              <a:rPr lang="en-CA" dirty="0">
                <a:latin typeface="Rockwell" panose="02060603020205020403" pitchFamily="18" charset="0"/>
              </a:rPr>
            </a:br>
            <a:r>
              <a:rPr lang="en-CA" dirty="0">
                <a:latin typeface="Rockwell" panose="02060603020205020403" pitchFamily="18" charset="0"/>
              </a:rPr>
              <a:t>In a recent article published by </a:t>
            </a:r>
            <a:r>
              <a:rPr lang="en-CA" i="1" dirty="0">
                <a:latin typeface="Rockwell" panose="02060603020205020403" pitchFamily="18" charset="0"/>
                <a:hlinkClick r:id="rId2"/>
              </a:rPr>
              <a:t>Benefits Canada</a:t>
            </a:r>
            <a:r>
              <a:rPr lang="en-CA" dirty="0">
                <a:latin typeface="Rockwell" panose="02060603020205020403" pitchFamily="18" charset="0"/>
              </a:rPr>
              <a:t>, a Conference Board survey found that the spending on employee benefits averages $8,330 per year in 2015. Included in this were the following:</a:t>
            </a:r>
          </a:p>
          <a:p>
            <a:pPr lvl="0" fontAlgn="base"/>
            <a:r>
              <a:rPr lang="en-CA" dirty="0">
                <a:latin typeface="Rockwell" panose="02060603020205020403" pitchFamily="18" charset="0"/>
              </a:rPr>
              <a:t>90% or more of organizations offered vision care for full-time employees</a:t>
            </a:r>
          </a:p>
          <a:p>
            <a:pPr lvl="0" fontAlgn="base"/>
            <a:r>
              <a:rPr lang="en-CA" dirty="0">
                <a:latin typeface="Rockwell" panose="02060603020205020403" pitchFamily="18" charset="0"/>
              </a:rPr>
              <a:t>96% offered private or semi-private hospital accommodation</a:t>
            </a:r>
          </a:p>
          <a:p>
            <a:pPr lvl="0" fontAlgn="base"/>
            <a:r>
              <a:rPr lang="en-CA" dirty="0">
                <a:latin typeface="Rockwell" panose="02060603020205020403" pitchFamily="18" charset="0"/>
              </a:rPr>
              <a:t>99% provided out-of-country medical coverage</a:t>
            </a:r>
          </a:p>
          <a:p>
            <a:pPr lvl="0" fontAlgn="base"/>
            <a:r>
              <a:rPr lang="en-CA" dirty="0">
                <a:latin typeface="Rockwell" panose="02060603020205020403" pitchFamily="18" charset="0"/>
              </a:rPr>
              <a:t>99% offered massage therapy, chiropractic coverage, and physiotherapy</a:t>
            </a:r>
          </a:p>
          <a:p>
            <a:pPr lvl="0" fontAlgn="base"/>
            <a:r>
              <a:rPr lang="en-CA" dirty="0">
                <a:latin typeface="Rockwell" panose="02060603020205020403" pitchFamily="18" charset="0"/>
              </a:rPr>
              <a:t>89% of employers provided major restorative dental services</a:t>
            </a:r>
          </a:p>
          <a:p>
            <a:pPr lvl="0" fontAlgn="base"/>
            <a:r>
              <a:rPr lang="en-CA" dirty="0">
                <a:latin typeface="Rockwell" panose="02060603020205020403" pitchFamily="18" charset="0"/>
              </a:rPr>
              <a:t>91% provided accidental death and dismemberment coverage</a:t>
            </a:r>
          </a:p>
          <a:p>
            <a:pPr lvl="0" fontAlgn="base"/>
            <a:r>
              <a:rPr lang="en-CA" dirty="0">
                <a:latin typeface="Rockwell" panose="02060603020205020403" pitchFamily="18" charset="0"/>
              </a:rPr>
              <a:t>99% provided long-term disability benefits.</a:t>
            </a:r>
          </a:p>
          <a:p>
            <a:r>
              <a:rPr lang="en-CA" dirty="0">
                <a:latin typeface="Rockwell" panose="02060603020205020403" pitchFamily="18" charset="0"/>
              </a:rPr>
              <a:t> </a:t>
            </a:r>
          </a:p>
          <a:p>
            <a:endParaRPr lang="en-CA" dirty="0">
              <a:latin typeface="Rockwell" panose="02060603020205020403" pitchFamily="18" charset="0"/>
            </a:endParaRPr>
          </a:p>
        </p:txBody>
      </p:sp>
    </p:spTree>
    <p:extLst>
      <p:ext uri="{BB962C8B-B14F-4D97-AF65-F5344CB8AC3E}">
        <p14:creationId xmlns:p14="http://schemas.microsoft.com/office/powerpoint/2010/main" val="425180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C8B6-2448-4A50-AB66-8E2A66874B71}"/>
              </a:ext>
            </a:extLst>
          </p:cNvPr>
          <p:cNvSpPr>
            <a:spLocks noGrp="1"/>
          </p:cNvSpPr>
          <p:nvPr>
            <p:ph type="title"/>
          </p:nvPr>
        </p:nvSpPr>
        <p:spPr/>
        <p:txBody>
          <a:bodyPr/>
          <a:lstStyle/>
          <a:p>
            <a:r>
              <a:rPr lang="en-CA" dirty="0"/>
              <a:t>Government Of Canada Legislation </a:t>
            </a:r>
          </a:p>
        </p:txBody>
      </p:sp>
      <p:sp>
        <p:nvSpPr>
          <p:cNvPr id="3" name="Content Placeholder 2">
            <a:extLst>
              <a:ext uri="{FF2B5EF4-FFF2-40B4-BE49-F238E27FC236}">
                <a16:creationId xmlns:a16="http://schemas.microsoft.com/office/drawing/2014/main" id="{238ABA55-60D0-4DE7-A714-F58DA3EF9152}"/>
              </a:ext>
            </a:extLst>
          </p:cNvPr>
          <p:cNvSpPr>
            <a:spLocks noGrp="1"/>
          </p:cNvSpPr>
          <p:nvPr>
            <p:ph idx="1"/>
          </p:nvPr>
        </p:nvSpPr>
        <p:spPr/>
        <p:txBody>
          <a:bodyPr>
            <a:normAutofit fontScale="85000" lnSpcReduction="20000"/>
          </a:bodyPr>
          <a:lstStyle/>
          <a:p>
            <a:pPr marL="0" indent="0">
              <a:buNone/>
            </a:pPr>
            <a:r>
              <a:rPr lang="en-CA" sz="3000" dirty="0"/>
              <a:t>Legislation that sets and impacts the professional standards:</a:t>
            </a:r>
          </a:p>
          <a:p>
            <a:endParaRPr lang="en-CA" sz="3000" dirty="0"/>
          </a:p>
          <a:p>
            <a:r>
              <a:rPr lang="en-CA" sz="3000" dirty="0"/>
              <a:t>Agreement on Internal Trade (AIT) </a:t>
            </a:r>
          </a:p>
          <a:p>
            <a:pPr marL="0" indent="0">
              <a:buNone/>
            </a:pPr>
            <a:r>
              <a:rPr lang="en-CA" sz="3000" dirty="0"/>
              <a:t>	&gt;	1995</a:t>
            </a:r>
          </a:p>
          <a:p>
            <a:pPr marL="0" indent="0">
              <a:buNone/>
            </a:pPr>
            <a:r>
              <a:rPr lang="en-CA" sz="3000" dirty="0"/>
              <a:t>	&gt;	2007</a:t>
            </a:r>
          </a:p>
          <a:p>
            <a:pPr marL="0" indent="0">
              <a:buNone/>
            </a:pPr>
            <a:r>
              <a:rPr lang="en-CA" sz="3000" dirty="0"/>
              <a:t>	&gt;	2015 (Final) </a:t>
            </a:r>
          </a:p>
          <a:p>
            <a:r>
              <a:rPr lang="en-CA" sz="3000" dirty="0"/>
              <a:t>Canadian Free Trade Agreement (CFTA)</a:t>
            </a:r>
          </a:p>
          <a:p>
            <a:pPr marL="0" indent="0">
              <a:buNone/>
            </a:pPr>
            <a:r>
              <a:rPr lang="en-CA" sz="3000" dirty="0"/>
              <a:t>	&gt;	2017</a:t>
            </a:r>
          </a:p>
          <a:p>
            <a:pPr marL="0" indent="0">
              <a:buNone/>
            </a:pPr>
            <a:r>
              <a:rPr lang="en-CA" dirty="0"/>
              <a:t>	</a:t>
            </a:r>
          </a:p>
        </p:txBody>
      </p:sp>
    </p:spTree>
    <p:extLst>
      <p:ext uri="{BB962C8B-B14F-4D97-AF65-F5344CB8AC3E}">
        <p14:creationId xmlns:p14="http://schemas.microsoft.com/office/powerpoint/2010/main" val="296556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4F1F-18B9-4958-A690-643F86EA5927}"/>
              </a:ext>
            </a:extLst>
          </p:cNvPr>
          <p:cNvSpPr>
            <a:spLocks noGrp="1"/>
          </p:cNvSpPr>
          <p:nvPr>
            <p:ph type="title"/>
          </p:nvPr>
        </p:nvSpPr>
        <p:spPr/>
        <p:txBody>
          <a:bodyPr/>
          <a:lstStyle/>
          <a:p>
            <a:r>
              <a:rPr lang="en-CA" dirty="0"/>
              <a:t>Government of Canada Legislation</a:t>
            </a:r>
          </a:p>
        </p:txBody>
      </p:sp>
      <p:sp>
        <p:nvSpPr>
          <p:cNvPr id="3" name="Content Placeholder 2">
            <a:extLst>
              <a:ext uri="{FF2B5EF4-FFF2-40B4-BE49-F238E27FC236}">
                <a16:creationId xmlns:a16="http://schemas.microsoft.com/office/drawing/2014/main" id="{EAAC7137-4183-4ED4-B969-3F3C136EA385}"/>
              </a:ext>
            </a:extLst>
          </p:cNvPr>
          <p:cNvSpPr>
            <a:spLocks noGrp="1"/>
          </p:cNvSpPr>
          <p:nvPr>
            <p:ph idx="1"/>
          </p:nvPr>
        </p:nvSpPr>
        <p:spPr/>
        <p:txBody>
          <a:bodyPr/>
          <a:lstStyle/>
          <a:p>
            <a:r>
              <a:rPr lang="en-CA" sz="2800" dirty="0"/>
              <a:t>Chapter 7 of both the AIT &amp; CFTA sets the standards bar.</a:t>
            </a:r>
          </a:p>
          <a:p>
            <a:endParaRPr lang="en-CA" sz="2800" dirty="0"/>
          </a:p>
          <a:p>
            <a:r>
              <a:rPr lang="en-CA" sz="2800" dirty="0"/>
              <a:t>CFTA 2017 (Consistent with the AIT before it) identifies that the standard for a regulated profession or trade is established by the common Interprovincial Standards that allow for labour mobility. </a:t>
            </a:r>
          </a:p>
          <a:p>
            <a:endParaRPr lang="en-CA" dirty="0"/>
          </a:p>
          <a:p>
            <a:endParaRPr lang="en-CA" dirty="0"/>
          </a:p>
        </p:txBody>
      </p:sp>
    </p:spTree>
    <p:extLst>
      <p:ext uri="{BB962C8B-B14F-4D97-AF65-F5344CB8AC3E}">
        <p14:creationId xmlns:p14="http://schemas.microsoft.com/office/powerpoint/2010/main" val="229669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28A-078E-4906-A823-A5F3C9FDCF0A}"/>
              </a:ext>
            </a:extLst>
          </p:cNvPr>
          <p:cNvSpPr>
            <a:spLocks noGrp="1"/>
          </p:cNvSpPr>
          <p:nvPr>
            <p:ph type="title"/>
          </p:nvPr>
        </p:nvSpPr>
        <p:spPr>
          <a:xfrm>
            <a:off x="680321" y="753228"/>
            <a:ext cx="9613861" cy="1080938"/>
          </a:xfrm>
        </p:spPr>
        <p:txBody>
          <a:bodyPr/>
          <a:lstStyle/>
          <a:p>
            <a:r>
              <a:rPr lang="en-CA" dirty="0"/>
              <a:t>CFTA Chapter 7</a:t>
            </a:r>
          </a:p>
        </p:txBody>
      </p:sp>
      <p:sp>
        <p:nvSpPr>
          <p:cNvPr id="3" name="Content Placeholder 2">
            <a:extLst>
              <a:ext uri="{FF2B5EF4-FFF2-40B4-BE49-F238E27FC236}">
                <a16:creationId xmlns:a16="http://schemas.microsoft.com/office/drawing/2014/main" id="{4E94FF11-13EA-4324-850C-0836C03DD8AA}"/>
              </a:ext>
            </a:extLst>
          </p:cNvPr>
          <p:cNvSpPr>
            <a:spLocks noGrp="1"/>
          </p:cNvSpPr>
          <p:nvPr>
            <p:ph idx="1"/>
          </p:nvPr>
        </p:nvSpPr>
        <p:spPr>
          <a:xfrm>
            <a:off x="680321" y="2336873"/>
            <a:ext cx="9613861" cy="3599316"/>
          </a:xfrm>
        </p:spPr>
        <p:txBody>
          <a:bodyPr>
            <a:normAutofit/>
          </a:bodyPr>
          <a:lstStyle/>
          <a:p>
            <a:pPr marL="0" indent="0">
              <a:buNone/>
            </a:pPr>
            <a:r>
              <a:rPr lang="en-CA" sz="2800" dirty="0"/>
              <a:t>Article 706:  Occupational Standards </a:t>
            </a:r>
          </a:p>
          <a:p>
            <a:pPr marL="0" indent="0">
              <a:buNone/>
            </a:pPr>
            <a:r>
              <a:rPr lang="en-CA" sz="2800" dirty="0"/>
              <a:t> </a:t>
            </a:r>
          </a:p>
          <a:p>
            <a:pPr marL="0" indent="0">
              <a:buNone/>
            </a:pPr>
            <a:r>
              <a:rPr lang="en-CA" sz="2800" dirty="0"/>
              <a:t> Trades &amp; Health Care Professions should: </a:t>
            </a:r>
          </a:p>
          <a:p>
            <a:pPr marL="0" indent="0">
              <a:buNone/>
            </a:pPr>
            <a:endParaRPr lang="en-CA" sz="2800" dirty="0"/>
          </a:p>
          <a:p>
            <a:pPr marL="0" indent="0">
              <a:buNone/>
            </a:pPr>
            <a:r>
              <a:rPr lang="en-CA" sz="2800" dirty="0"/>
              <a:t> “… adopt occupational standards based on common interprovincial standards….”  (706 #2 of the CFTA) </a:t>
            </a:r>
          </a:p>
          <a:p>
            <a:pPr marL="0" indent="0">
              <a:buNone/>
            </a:pPr>
            <a:endParaRPr lang="en-CA" sz="2800"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27043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155D-32A1-43A1-A772-DF224F0C9F65}"/>
              </a:ext>
            </a:extLst>
          </p:cNvPr>
          <p:cNvSpPr>
            <a:spLocks noGrp="1"/>
          </p:cNvSpPr>
          <p:nvPr>
            <p:ph type="title"/>
          </p:nvPr>
        </p:nvSpPr>
        <p:spPr>
          <a:xfrm>
            <a:off x="680321" y="753228"/>
            <a:ext cx="9613861" cy="1080938"/>
          </a:xfrm>
        </p:spPr>
        <p:txBody>
          <a:bodyPr/>
          <a:lstStyle/>
          <a:p>
            <a:r>
              <a:rPr lang="en-CA" dirty="0"/>
              <a:t>Speakers: </a:t>
            </a:r>
          </a:p>
        </p:txBody>
      </p:sp>
      <p:sp>
        <p:nvSpPr>
          <p:cNvPr id="3" name="Content Placeholder 2">
            <a:extLst>
              <a:ext uri="{FF2B5EF4-FFF2-40B4-BE49-F238E27FC236}">
                <a16:creationId xmlns:a16="http://schemas.microsoft.com/office/drawing/2014/main" id="{C47EFBA0-15BB-4D7A-9C69-FF7F5D7B13F5}"/>
              </a:ext>
            </a:extLst>
          </p:cNvPr>
          <p:cNvSpPr>
            <a:spLocks noGrp="1"/>
          </p:cNvSpPr>
          <p:nvPr>
            <p:ph idx="1"/>
          </p:nvPr>
        </p:nvSpPr>
        <p:spPr>
          <a:xfrm>
            <a:off x="680321" y="2095500"/>
            <a:ext cx="9613861" cy="4648199"/>
          </a:xfrm>
        </p:spPr>
        <p:txBody>
          <a:bodyPr/>
          <a:lstStyle/>
          <a:p>
            <a:r>
              <a:rPr lang="en-CA" dirty="0"/>
              <a:t>Lori Green, Executive Director of the Massage Therapists’ Association of Saskatchewan (non-regulated) and Vice-Chair of the Canadian Massage Therapy Alliance </a:t>
            </a:r>
          </a:p>
          <a:p>
            <a:pPr marL="0" indent="0">
              <a:buNone/>
            </a:pPr>
            <a:endParaRPr lang="en-CA" dirty="0"/>
          </a:p>
          <a:p>
            <a:r>
              <a:rPr lang="en-CA" dirty="0"/>
              <a:t>Brenda Locke, Executive Director of the Massage Therapists’ Association of British Columbia (regulated) and Treasurer of the Canadian Massage Therapy Alliance </a:t>
            </a:r>
          </a:p>
          <a:p>
            <a:endParaRPr lang="en-CA" dirty="0"/>
          </a:p>
          <a:p>
            <a:endParaRPr lang="en-CA" dirty="0"/>
          </a:p>
        </p:txBody>
      </p:sp>
      <p:pic>
        <p:nvPicPr>
          <p:cNvPr id="5" name="Picture 4" descr="A picture containing object&#10;&#10;Description generated with high confidence">
            <a:extLst>
              <a:ext uri="{FF2B5EF4-FFF2-40B4-BE49-F238E27FC236}">
                <a16:creationId xmlns:a16="http://schemas.microsoft.com/office/drawing/2014/main" id="{14D24EB3-E794-43E5-B2EE-64629F3DB84B}"/>
              </a:ext>
            </a:extLst>
          </p:cNvPr>
          <p:cNvPicPr>
            <a:picLocks noChangeAspect="1"/>
          </p:cNvPicPr>
          <p:nvPr/>
        </p:nvPicPr>
        <p:blipFill>
          <a:blip r:embed="rId2"/>
          <a:stretch>
            <a:fillRect/>
          </a:stretch>
        </p:blipFill>
        <p:spPr>
          <a:xfrm>
            <a:off x="1080371" y="4933950"/>
            <a:ext cx="9159004" cy="1581150"/>
          </a:xfrm>
          <a:prstGeom prst="rect">
            <a:avLst/>
          </a:prstGeom>
        </p:spPr>
      </p:pic>
    </p:spTree>
    <p:extLst>
      <p:ext uri="{BB962C8B-B14F-4D97-AF65-F5344CB8AC3E}">
        <p14:creationId xmlns:p14="http://schemas.microsoft.com/office/powerpoint/2010/main" val="2102676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CC71-1CED-4A00-8FAA-93DF5D49129C}"/>
              </a:ext>
            </a:extLst>
          </p:cNvPr>
          <p:cNvSpPr>
            <a:spLocks noGrp="1"/>
          </p:cNvSpPr>
          <p:nvPr>
            <p:ph type="title"/>
          </p:nvPr>
        </p:nvSpPr>
        <p:spPr>
          <a:xfrm>
            <a:off x="680321" y="753228"/>
            <a:ext cx="9613861" cy="1080938"/>
          </a:xfrm>
        </p:spPr>
        <p:txBody>
          <a:bodyPr/>
          <a:lstStyle/>
          <a:p>
            <a:r>
              <a:rPr lang="en-CA" dirty="0"/>
              <a:t>CFTA Chapter 7  continue</a:t>
            </a:r>
          </a:p>
        </p:txBody>
      </p:sp>
      <p:sp>
        <p:nvSpPr>
          <p:cNvPr id="3" name="Content Placeholder 2">
            <a:extLst>
              <a:ext uri="{FF2B5EF4-FFF2-40B4-BE49-F238E27FC236}">
                <a16:creationId xmlns:a16="http://schemas.microsoft.com/office/drawing/2014/main" id="{493259ED-D59E-4DA6-B072-E0685B5FA5EF}"/>
              </a:ext>
            </a:extLst>
          </p:cNvPr>
          <p:cNvSpPr>
            <a:spLocks noGrp="1"/>
          </p:cNvSpPr>
          <p:nvPr>
            <p:ph idx="1"/>
          </p:nvPr>
        </p:nvSpPr>
        <p:spPr>
          <a:xfrm>
            <a:off x="680321" y="2336873"/>
            <a:ext cx="9613861" cy="3599316"/>
          </a:xfrm>
        </p:spPr>
        <p:txBody>
          <a:bodyPr>
            <a:normAutofit/>
          </a:bodyPr>
          <a:lstStyle/>
          <a:p>
            <a:r>
              <a:rPr lang="en-CA" sz="2800" dirty="0"/>
              <a:t>cont.: </a:t>
            </a:r>
          </a:p>
          <a:p>
            <a:endParaRPr lang="en-CA" sz="2800" dirty="0"/>
          </a:p>
          <a:p>
            <a:r>
              <a:rPr lang="en-CA" sz="2800" dirty="0"/>
              <a:t>“If occupational standards have not been established in the territory …. the Party without the occupational standards wishes to develop such occupational standards, it shall do so in a manner conducive to labour mobility.”  (706 #3 of the CFTA)  </a:t>
            </a:r>
          </a:p>
          <a:p>
            <a:endParaRPr lang="en-CA" dirty="0"/>
          </a:p>
        </p:txBody>
      </p:sp>
    </p:spTree>
    <p:extLst>
      <p:ext uri="{BB962C8B-B14F-4D97-AF65-F5344CB8AC3E}">
        <p14:creationId xmlns:p14="http://schemas.microsoft.com/office/powerpoint/2010/main" val="153038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8826-B654-4333-8BAF-ECED02028C45}"/>
              </a:ext>
            </a:extLst>
          </p:cNvPr>
          <p:cNvSpPr>
            <a:spLocks noGrp="1"/>
          </p:cNvSpPr>
          <p:nvPr>
            <p:ph type="title"/>
          </p:nvPr>
        </p:nvSpPr>
        <p:spPr/>
        <p:txBody>
          <a:bodyPr/>
          <a:lstStyle/>
          <a:p>
            <a:r>
              <a:rPr lang="en-CA" dirty="0"/>
              <a:t>Federal Legislation Affecting Practice </a:t>
            </a:r>
          </a:p>
        </p:txBody>
      </p:sp>
      <p:sp>
        <p:nvSpPr>
          <p:cNvPr id="3" name="Content Placeholder 2">
            <a:extLst>
              <a:ext uri="{FF2B5EF4-FFF2-40B4-BE49-F238E27FC236}">
                <a16:creationId xmlns:a16="http://schemas.microsoft.com/office/drawing/2014/main" id="{6B038245-1C20-4E63-8874-ACCBF73C20F9}"/>
              </a:ext>
            </a:extLst>
          </p:cNvPr>
          <p:cNvSpPr>
            <a:spLocks noGrp="1"/>
          </p:cNvSpPr>
          <p:nvPr>
            <p:ph idx="1"/>
          </p:nvPr>
        </p:nvSpPr>
        <p:spPr>
          <a:xfrm>
            <a:off x="680321" y="2336872"/>
            <a:ext cx="9613861" cy="4027713"/>
          </a:xfrm>
        </p:spPr>
        <p:txBody>
          <a:bodyPr>
            <a:normAutofit/>
          </a:bodyPr>
          <a:lstStyle/>
          <a:p>
            <a:r>
              <a:rPr lang="en-CA" sz="2800" dirty="0"/>
              <a:t>Constitution of Canada </a:t>
            </a:r>
          </a:p>
          <a:p>
            <a:pPr marL="0" indent="0">
              <a:buNone/>
            </a:pPr>
            <a:endParaRPr lang="en-CA" sz="2800" dirty="0"/>
          </a:p>
          <a:p>
            <a:r>
              <a:rPr lang="en-CA" sz="2800" dirty="0"/>
              <a:t>Charter of Rights and Freedoms </a:t>
            </a:r>
          </a:p>
          <a:p>
            <a:endParaRPr lang="en-CA" sz="2800" dirty="0"/>
          </a:p>
          <a:p>
            <a:r>
              <a:rPr lang="en-CA" sz="2800" dirty="0"/>
              <a:t>Health Care Act </a:t>
            </a:r>
          </a:p>
          <a:p>
            <a:pPr marL="0" indent="0">
              <a:buNone/>
            </a:pPr>
            <a:endParaRPr lang="en-CA" sz="2800" dirty="0"/>
          </a:p>
          <a:p>
            <a:r>
              <a:rPr lang="en-CA" sz="2800" dirty="0"/>
              <a:t>Canada Free Trade Agreement </a:t>
            </a:r>
          </a:p>
          <a:p>
            <a:pPr lvl="1"/>
            <a:r>
              <a:rPr lang="en-CA" sz="2800" dirty="0"/>
              <a:t>(formerly Agreement on Internal Trade) </a:t>
            </a:r>
          </a:p>
          <a:p>
            <a:pPr lvl="1"/>
            <a:endParaRPr lang="en-CA" sz="2800" dirty="0"/>
          </a:p>
          <a:p>
            <a:pPr marL="457200" lvl="1" indent="0">
              <a:buNone/>
            </a:pPr>
            <a:endParaRPr lang="en-CA" sz="2800" dirty="0"/>
          </a:p>
        </p:txBody>
      </p:sp>
    </p:spTree>
    <p:extLst>
      <p:ext uri="{BB962C8B-B14F-4D97-AF65-F5344CB8AC3E}">
        <p14:creationId xmlns:p14="http://schemas.microsoft.com/office/powerpoint/2010/main" val="390139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5D19-2823-475D-AADC-FF0499A74A37}"/>
              </a:ext>
            </a:extLst>
          </p:cNvPr>
          <p:cNvSpPr>
            <a:spLocks noGrp="1"/>
          </p:cNvSpPr>
          <p:nvPr>
            <p:ph type="title"/>
          </p:nvPr>
        </p:nvSpPr>
        <p:spPr>
          <a:xfrm>
            <a:off x="680321" y="753228"/>
            <a:ext cx="9613861" cy="1080938"/>
          </a:xfrm>
        </p:spPr>
        <p:txBody>
          <a:bodyPr/>
          <a:lstStyle/>
          <a:p>
            <a:r>
              <a:rPr lang="en-CA"/>
              <a:t>Provincial Legislation Affecting Practice </a:t>
            </a:r>
            <a:endParaRPr lang="en-CA" dirty="0"/>
          </a:p>
        </p:txBody>
      </p:sp>
      <p:pic>
        <p:nvPicPr>
          <p:cNvPr id="5" name="Content Placeholder 4">
            <a:extLst>
              <a:ext uri="{FF2B5EF4-FFF2-40B4-BE49-F238E27FC236}">
                <a16:creationId xmlns:a16="http://schemas.microsoft.com/office/drawing/2014/main" id="{98FB1E10-26BD-41E1-9A36-EBAB757E2507}"/>
              </a:ext>
            </a:extLst>
          </p:cNvPr>
          <p:cNvPicPr>
            <a:picLocks noGrp="1" noChangeAspect="1"/>
          </p:cNvPicPr>
          <p:nvPr>
            <p:ph sz="half" idx="1"/>
          </p:nvPr>
        </p:nvPicPr>
        <p:blipFill>
          <a:blip r:embed="rId2"/>
          <a:stretch>
            <a:fillRect/>
          </a:stretch>
        </p:blipFill>
        <p:spPr>
          <a:xfrm>
            <a:off x="680321" y="2628242"/>
            <a:ext cx="5339516" cy="3476530"/>
          </a:xfrm>
          <a:prstGeom prst="rect">
            <a:avLst/>
          </a:prstGeom>
        </p:spPr>
      </p:pic>
      <p:pic>
        <p:nvPicPr>
          <p:cNvPr id="6" name="Content Placeholder 5">
            <a:extLst>
              <a:ext uri="{FF2B5EF4-FFF2-40B4-BE49-F238E27FC236}">
                <a16:creationId xmlns:a16="http://schemas.microsoft.com/office/drawing/2014/main" id="{7B867F28-4927-4607-9B4A-7B54C934B8A7}"/>
              </a:ext>
            </a:extLst>
          </p:cNvPr>
          <p:cNvPicPr>
            <a:picLocks noGrp="1" noChangeAspect="1"/>
          </p:cNvPicPr>
          <p:nvPr>
            <p:ph sz="half" idx="2"/>
          </p:nvPr>
        </p:nvPicPr>
        <p:blipFill>
          <a:blip r:embed="rId3"/>
          <a:stretch>
            <a:fillRect/>
          </a:stretch>
        </p:blipFill>
        <p:spPr>
          <a:xfrm>
            <a:off x="6777338" y="2544024"/>
            <a:ext cx="3769949" cy="3476530"/>
          </a:xfrm>
          <a:prstGeom prst="rect">
            <a:avLst/>
          </a:prstGeom>
        </p:spPr>
      </p:pic>
    </p:spTree>
    <p:extLst>
      <p:ext uri="{BB962C8B-B14F-4D97-AF65-F5344CB8AC3E}">
        <p14:creationId xmlns:p14="http://schemas.microsoft.com/office/powerpoint/2010/main" val="390986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BEAD-6448-4F9F-860E-B4B99DE2FA54}"/>
              </a:ext>
            </a:extLst>
          </p:cNvPr>
          <p:cNvSpPr>
            <a:spLocks noGrp="1"/>
          </p:cNvSpPr>
          <p:nvPr>
            <p:ph type="title"/>
          </p:nvPr>
        </p:nvSpPr>
        <p:spPr/>
        <p:txBody>
          <a:bodyPr/>
          <a:lstStyle/>
          <a:p>
            <a:r>
              <a:rPr lang="en-CA" dirty="0"/>
              <a:t>Provincial Health Care Legislation Affecting Practice </a:t>
            </a:r>
          </a:p>
        </p:txBody>
      </p:sp>
      <p:sp>
        <p:nvSpPr>
          <p:cNvPr id="3" name="Content Placeholder 2">
            <a:extLst>
              <a:ext uri="{FF2B5EF4-FFF2-40B4-BE49-F238E27FC236}">
                <a16:creationId xmlns:a16="http://schemas.microsoft.com/office/drawing/2014/main" id="{16D54DF5-B729-47E8-AA96-1D5591F526FA}"/>
              </a:ext>
            </a:extLst>
          </p:cNvPr>
          <p:cNvSpPr>
            <a:spLocks noGrp="1"/>
          </p:cNvSpPr>
          <p:nvPr>
            <p:ph idx="1"/>
          </p:nvPr>
        </p:nvSpPr>
        <p:spPr/>
        <p:txBody>
          <a:bodyPr>
            <a:normAutofit/>
          </a:bodyPr>
          <a:lstStyle/>
          <a:p>
            <a:r>
              <a:rPr lang="en-CA" sz="2800" dirty="0"/>
              <a:t>Health Professions Act</a:t>
            </a:r>
          </a:p>
          <a:p>
            <a:r>
              <a:rPr lang="en-CA" sz="2800" dirty="0"/>
              <a:t>Community Care Facilities Act </a:t>
            </a:r>
          </a:p>
          <a:p>
            <a:r>
              <a:rPr lang="en-CA" sz="2800" dirty="0"/>
              <a:t>Health Professions General Regulation</a:t>
            </a:r>
          </a:p>
          <a:p>
            <a:r>
              <a:rPr lang="en-CA" sz="2800" dirty="0"/>
              <a:t>Massage Therapists Regulation (each Regulate Health Care Profession has their own Regulation) </a:t>
            </a:r>
          </a:p>
          <a:p>
            <a:r>
              <a:rPr lang="en-CA" sz="2800" dirty="0"/>
              <a:t>Health Professions Review Board </a:t>
            </a:r>
          </a:p>
          <a:p>
            <a:r>
              <a:rPr lang="en-CA" sz="2800" dirty="0"/>
              <a:t>College or Regulators’ Bylaws </a:t>
            </a:r>
          </a:p>
        </p:txBody>
      </p:sp>
    </p:spTree>
    <p:extLst>
      <p:ext uri="{BB962C8B-B14F-4D97-AF65-F5344CB8AC3E}">
        <p14:creationId xmlns:p14="http://schemas.microsoft.com/office/powerpoint/2010/main" val="1634058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93FFEF-40FE-42F9-9211-E81F24E9FBD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727986" y="1289580"/>
            <a:ext cx="6015444" cy="6015444"/>
          </a:xfrm>
        </p:spPr>
      </p:pic>
      <p:sp>
        <p:nvSpPr>
          <p:cNvPr id="2" name="Title 1">
            <a:extLst>
              <a:ext uri="{FF2B5EF4-FFF2-40B4-BE49-F238E27FC236}">
                <a16:creationId xmlns:a16="http://schemas.microsoft.com/office/drawing/2014/main" id="{79D7A2F3-9E9B-4ADC-9BD3-903D2A81D5A6}"/>
              </a:ext>
            </a:extLst>
          </p:cNvPr>
          <p:cNvSpPr>
            <a:spLocks noGrp="1"/>
          </p:cNvSpPr>
          <p:nvPr>
            <p:ph type="title"/>
          </p:nvPr>
        </p:nvSpPr>
        <p:spPr/>
        <p:txBody>
          <a:bodyPr>
            <a:noAutofit/>
          </a:bodyPr>
          <a:lstStyle/>
          <a:p>
            <a:pPr algn="ctr"/>
            <a:r>
              <a:rPr lang="en-CA" sz="8000" dirty="0">
                <a:latin typeface="Rockwell" panose="02060603020205020403" pitchFamily="18" charset="0"/>
              </a:rPr>
              <a:t>STOP</a:t>
            </a:r>
            <a:endParaRPr lang="en-CA" sz="8000" dirty="0"/>
          </a:p>
        </p:txBody>
      </p:sp>
      <p:sp>
        <p:nvSpPr>
          <p:cNvPr id="6" name="TextBox 5">
            <a:extLst>
              <a:ext uri="{FF2B5EF4-FFF2-40B4-BE49-F238E27FC236}">
                <a16:creationId xmlns:a16="http://schemas.microsoft.com/office/drawing/2014/main" id="{3AB2B6C3-2D61-49B4-8F6B-3EF6C52D1BB4}"/>
              </a:ext>
            </a:extLst>
          </p:cNvPr>
          <p:cNvSpPr txBox="1"/>
          <p:nvPr/>
        </p:nvSpPr>
        <p:spPr>
          <a:xfrm>
            <a:off x="2727986" y="6508377"/>
            <a:ext cx="4823882" cy="230832"/>
          </a:xfrm>
          <a:prstGeom prst="rect">
            <a:avLst/>
          </a:prstGeom>
          <a:noFill/>
        </p:spPr>
        <p:txBody>
          <a:bodyPr wrap="square" rtlCol="0">
            <a:spAutoFit/>
          </a:bodyPr>
          <a:lstStyle/>
          <a:p>
            <a:r>
              <a:rPr lang="en-CA" sz="900" dirty="0">
                <a:hlinkClick r:id="rId4" tooltip="http://waihimsm.wikispaces.com/Numeracy+-+Red+Flags"/>
              </a:rPr>
              <a:t>This Photo</a:t>
            </a:r>
            <a:r>
              <a:rPr lang="en-CA" sz="900" dirty="0"/>
              <a:t> by Unknown Author is licensed under </a:t>
            </a:r>
            <a:r>
              <a:rPr lang="en-CA" sz="900" dirty="0">
                <a:hlinkClick r:id="rId5" tooltip="https://creativecommons.org/licenses/by-sa/3.0/"/>
              </a:rPr>
              <a:t>CC BY-SA</a:t>
            </a:r>
            <a:endParaRPr lang="en-CA" sz="900" dirty="0"/>
          </a:p>
        </p:txBody>
      </p:sp>
      <p:sp>
        <p:nvSpPr>
          <p:cNvPr id="7" name="TextBox 6">
            <a:extLst>
              <a:ext uri="{FF2B5EF4-FFF2-40B4-BE49-F238E27FC236}">
                <a16:creationId xmlns:a16="http://schemas.microsoft.com/office/drawing/2014/main" id="{BEA89FE3-6DCE-4D9C-A069-8752E5CFB868}"/>
              </a:ext>
            </a:extLst>
          </p:cNvPr>
          <p:cNvSpPr txBox="1"/>
          <p:nvPr/>
        </p:nvSpPr>
        <p:spPr>
          <a:xfrm>
            <a:off x="5827571" y="3998760"/>
            <a:ext cx="3448594" cy="1569660"/>
          </a:xfrm>
          <a:prstGeom prst="rect">
            <a:avLst/>
          </a:prstGeom>
          <a:noFill/>
        </p:spPr>
        <p:txBody>
          <a:bodyPr wrap="square" rtlCol="0">
            <a:spAutoFit/>
          </a:bodyPr>
          <a:lstStyle/>
          <a:p>
            <a:r>
              <a:rPr lang="en-CA" sz="4800" dirty="0">
                <a:latin typeface="Rockwell" panose="02060603020205020403" pitchFamily="18" charset="0"/>
              </a:rPr>
              <a:t>Red Flag!!!!!!</a:t>
            </a:r>
          </a:p>
        </p:txBody>
      </p:sp>
    </p:spTree>
    <p:extLst>
      <p:ext uri="{BB962C8B-B14F-4D97-AF65-F5344CB8AC3E}">
        <p14:creationId xmlns:p14="http://schemas.microsoft.com/office/powerpoint/2010/main" val="229421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6DF8341-38C0-41F8-A81E-5755FB3B0A5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7" name="Rectangle 36">
              <a:extLst>
                <a:ext uri="{FF2B5EF4-FFF2-40B4-BE49-F238E27FC236}">
                  <a16:creationId xmlns:a16="http://schemas.microsoft.com/office/drawing/2014/main" id="{1D1D2268-D2F6-4DD1-A457-46ADF34768FC}"/>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09E82E97-9819-4793-B871-3157EC12A93C}"/>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0" name="Rectangle 39">
            <a:extLst>
              <a:ext uri="{FF2B5EF4-FFF2-40B4-BE49-F238E27FC236}">
                <a16:creationId xmlns:a16="http://schemas.microsoft.com/office/drawing/2014/main" id="{1EF53BF8-8E50-496B-B9DB-CBBE6413A0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41">
            <a:extLst>
              <a:ext uri="{FF2B5EF4-FFF2-40B4-BE49-F238E27FC236}">
                <a16:creationId xmlns:a16="http://schemas.microsoft.com/office/drawing/2014/main" id="{D53D81F5-9CA1-4207-86AF-72DAF1C3670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9" name="Picture 8" descr="A picture containing person, indoor, table, child&#10;&#10;Description generated with very high confidence">
            <a:extLst>
              <a:ext uri="{FF2B5EF4-FFF2-40B4-BE49-F238E27FC236}">
                <a16:creationId xmlns:a16="http://schemas.microsoft.com/office/drawing/2014/main" id="{E3372FD7-E431-4511-9AC3-37BD11CFA76E}"/>
              </a:ext>
            </a:extLst>
          </p:cNvPr>
          <p:cNvPicPr>
            <a:picLocks noChangeAspect="1"/>
          </p:cNvPicPr>
          <p:nvPr/>
        </p:nvPicPr>
        <p:blipFill rotWithShape="1">
          <a:blip r:embed="rId4"/>
          <a:srcRect l="10596" r="16791" b="2"/>
          <a:stretch/>
        </p:blipFill>
        <p:spPr>
          <a:xfrm>
            <a:off x="5449575" y="488844"/>
            <a:ext cx="3368936" cy="3526040"/>
          </a:xfrm>
          <a:prstGeom prst="rect">
            <a:avLst/>
          </a:prstGeom>
        </p:spPr>
      </p:pic>
      <p:pic>
        <p:nvPicPr>
          <p:cNvPr id="12" name="Content Placeholder 4" descr="A person sitting on a bed posing for the camera&#10;&#10;Description generated with very high confidence">
            <a:extLst>
              <a:ext uri="{FF2B5EF4-FFF2-40B4-BE49-F238E27FC236}">
                <a16:creationId xmlns:a16="http://schemas.microsoft.com/office/drawing/2014/main" id="{D19A7AFE-AA7A-4C05-A3BF-424E18E8E196}"/>
              </a:ext>
            </a:extLst>
          </p:cNvPr>
          <p:cNvPicPr>
            <a:picLocks noChangeAspect="1"/>
          </p:cNvPicPr>
          <p:nvPr/>
        </p:nvPicPr>
        <p:blipFill rotWithShape="1">
          <a:blip r:embed="rId5"/>
          <a:srcRect l="37619" r="13124" b="1"/>
          <a:stretch/>
        </p:blipFill>
        <p:spPr>
          <a:xfrm>
            <a:off x="8967680" y="2666029"/>
            <a:ext cx="2739691" cy="3712587"/>
          </a:xfrm>
          <a:prstGeom prst="rect">
            <a:avLst/>
          </a:prstGeom>
        </p:spPr>
      </p:pic>
      <p:sp>
        <p:nvSpPr>
          <p:cNvPr id="44" name="Rectangle 43">
            <a:extLst>
              <a:ext uri="{FF2B5EF4-FFF2-40B4-BE49-F238E27FC236}">
                <a16:creationId xmlns:a16="http://schemas.microsoft.com/office/drawing/2014/main" id="{621EF2C5-4DD0-49D0-AF0A-1C02F80AA5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0228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FD2876B-C6FB-489E-AC79-356278E6CC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F2515A-8E71-4F06-A61F-2319EC8525EE}"/>
              </a:ext>
            </a:extLst>
          </p:cNvPr>
          <p:cNvSpPr>
            <a:spLocks noGrp="1"/>
          </p:cNvSpPr>
          <p:nvPr>
            <p:ph type="title"/>
          </p:nvPr>
        </p:nvSpPr>
        <p:spPr>
          <a:xfrm>
            <a:off x="680322" y="753228"/>
            <a:ext cx="4196478" cy="1080938"/>
          </a:xfrm>
        </p:spPr>
        <p:txBody>
          <a:bodyPr>
            <a:normAutofit/>
          </a:bodyPr>
          <a:lstStyle/>
          <a:p>
            <a:r>
              <a:rPr lang="en-CA" sz="3200" dirty="0"/>
              <a:t>Cosmetic vs Therapeutic</a:t>
            </a:r>
          </a:p>
        </p:txBody>
      </p:sp>
      <p:sp>
        <p:nvSpPr>
          <p:cNvPr id="14" name="Content Placeholder 13">
            <a:extLst>
              <a:ext uri="{FF2B5EF4-FFF2-40B4-BE49-F238E27FC236}">
                <a16:creationId xmlns:a16="http://schemas.microsoft.com/office/drawing/2014/main" id="{DB5586C5-4F83-4450-9292-D70FF4E9E278}"/>
              </a:ext>
            </a:extLst>
          </p:cNvPr>
          <p:cNvSpPr>
            <a:spLocks noGrp="1"/>
          </p:cNvSpPr>
          <p:nvPr>
            <p:ph idx="1"/>
          </p:nvPr>
        </p:nvSpPr>
        <p:spPr>
          <a:xfrm>
            <a:off x="680321" y="2336873"/>
            <a:ext cx="4124289" cy="3599316"/>
          </a:xfrm>
        </p:spPr>
        <p:txBody>
          <a:bodyPr>
            <a:normAutofit/>
          </a:bodyPr>
          <a:lstStyle/>
          <a:p>
            <a:pPr marL="0" indent="0">
              <a:buNone/>
            </a:pPr>
            <a:endParaRPr lang="en-US" sz="2800" dirty="0"/>
          </a:p>
          <a:p>
            <a:pPr marL="0" indent="0">
              <a:buNone/>
            </a:pPr>
            <a:r>
              <a:rPr lang="en-US" sz="3200" dirty="0"/>
              <a:t>Is the treatment deemed Health Care or Clinically Indicated or is it Relaxation/Cosmetic </a:t>
            </a:r>
          </a:p>
          <a:p>
            <a:pPr marL="0" indent="0">
              <a:buNone/>
            </a:pPr>
            <a:endParaRPr lang="en-US" sz="1600" dirty="0"/>
          </a:p>
        </p:txBody>
      </p:sp>
    </p:spTree>
    <p:extLst>
      <p:ext uri="{BB962C8B-B14F-4D97-AF65-F5344CB8AC3E}">
        <p14:creationId xmlns:p14="http://schemas.microsoft.com/office/powerpoint/2010/main" val="576479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A488-28C2-4D78-B4EC-F72E2521B6E7}"/>
              </a:ext>
            </a:extLst>
          </p:cNvPr>
          <p:cNvSpPr>
            <a:spLocks noGrp="1"/>
          </p:cNvSpPr>
          <p:nvPr>
            <p:ph type="title"/>
          </p:nvPr>
        </p:nvSpPr>
        <p:spPr/>
        <p:txBody>
          <a:bodyPr>
            <a:normAutofit fontScale="90000"/>
          </a:bodyPr>
          <a:lstStyle/>
          <a:p>
            <a:r>
              <a:rPr lang="en-CA" sz="4000" dirty="0"/>
              <a:t>Red Flags or What makes a Professional?</a:t>
            </a:r>
            <a:br>
              <a:rPr lang="en-CA" dirty="0"/>
            </a:br>
            <a:endParaRPr lang="en-CA" dirty="0"/>
          </a:p>
        </p:txBody>
      </p:sp>
      <p:sp>
        <p:nvSpPr>
          <p:cNvPr id="3" name="Content Placeholder 2">
            <a:extLst>
              <a:ext uri="{FF2B5EF4-FFF2-40B4-BE49-F238E27FC236}">
                <a16:creationId xmlns:a16="http://schemas.microsoft.com/office/drawing/2014/main" id="{F295D262-CCA3-43AE-8F7B-D5778ADD5469}"/>
              </a:ext>
            </a:extLst>
          </p:cNvPr>
          <p:cNvSpPr>
            <a:spLocks noGrp="1"/>
          </p:cNvSpPr>
          <p:nvPr>
            <p:ph idx="1"/>
          </p:nvPr>
        </p:nvSpPr>
        <p:spPr/>
        <p:txBody>
          <a:bodyPr>
            <a:normAutofit/>
          </a:bodyPr>
          <a:lstStyle/>
          <a:p>
            <a:r>
              <a:rPr lang="en-CA" sz="2800" dirty="0"/>
              <a:t>Mandatory Professional Development that is monitored </a:t>
            </a:r>
          </a:p>
          <a:p>
            <a:r>
              <a:rPr lang="en-CA" sz="2800" dirty="0"/>
              <a:t>Code of Ethical Conduct</a:t>
            </a:r>
          </a:p>
          <a:p>
            <a:r>
              <a:rPr lang="en-CA" sz="2800" dirty="0"/>
              <a:t>Adherence to provincial privacy legislation</a:t>
            </a:r>
          </a:p>
          <a:p>
            <a:r>
              <a:rPr lang="en-CA" sz="2800" dirty="0"/>
              <a:t>Accreditation for Teaching Schools</a:t>
            </a:r>
          </a:p>
          <a:p>
            <a:r>
              <a:rPr lang="en-CA" sz="2800" dirty="0"/>
              <a:t>Established National Standards</a:t>
            </a:r>
          </a:p>
          <a:p>
            <a:r>
              <a:rPr lang="en-CA" sz="2800" dirty="0"/>
              <a:t>“Best Practices”</a:t>
            </a:r>
          </a:p>
          <a:p>
            <a:r>
              <a:rPr lang="en-CA" sz="2800" dirty="0"/>
              <a:t>Participation in their National Body </a:t>
            </a:r>
          </a:p>
        </p:txBody>
      </p:sp>
    </p:spTree>
    <p:extLst>
      <p:ext uri="{BB962C8B-B14F-4D97-AF65-F5344CB8AC3E}">
        <p14:creationId xmlns:p14="http://schemas.microsoft.com/office/powerpoint/2010/main" val="264660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5BB3-83DD-4079-8B91-095A712B0880}"/>
              </a:ext>
            </a:extLst>
          </p:cNvPr>
          <p:cNvSpPr>
            <a:spLocks noGrp="1"/>
          </p:cNvSpPr>
          <p:nvPr>
            <p:ph type="title"/>
          </p:nvPr>
        </p:nvSpPr>
        <p:spPr/>
        <p:txBody>
          <a:bodyPr/>
          <a:lstStyle/>
          <a:p>
            <a:r>
              <a:rPr lang="en-CA" dirty="0"/>
              <a:t>Is it Real or is it a Façade ?? </a:t>
            </a:r>
          </a:p>
        </p:txBody>
      </p:sp>
      <p:sp>
        <p:nvSpPr>
          <p:cNvPr id="3" name="Content Placeholder 2">
            <a:extLst>
              <a:ext uri="{FF2B5EF4-FFF2-40B4-BE49-F238E27FC236}">
                <a16:creationId xmlns:a16="http://schemas.microsoft.com/office/drawing/2014/main" id="{FF45645D-B3B1-4B6B-9FE7-03447CB4C76B}"/>
              </a:ext>
            </a:extLst>
          </p:cNvPr>
          <p:cNvSpPr>
            <a:spLocks noGrp="1"/>
          </p:cNvSpPr>
          <p:nvPr>
            <p:ph idx="1"/>
          </p:nvPr>
        </p:nvSpPr>
        <p:spPr>
          <a:xfrm>
            <a:off x="680321" y="2300199"/>
            <a:ext cx="9613861" cy="4361858"/>
          </a:xfrm>
        </p:spPr>
        <p:txBody>
          <a:bodyPr>
            <a:normAutofit fontScale="55000" lnSpcReduction="20000"/>
          </a:bodyPr>
          <a:lstStyle/>
          <a:p>
            <a:r>
              <a:rPr lang="en-CA" sz="5100" dirty="0"/>
              <a:t>Financial commitment by the members to their professional association defines who they are and who they represent. </a:t>
            </a:r>
          </a:p>
          <a:p>
            <a:endParaRPr lang="en-CA" sz="5100" dirty="0"/>
          </a:p>
          <a:p>
            <a:r>
              <a:rPr lang="en-CA" sz="5100" dirty="0"/>
              <a:t>Does the organization or association follow required protocols?</a:t>
            </a:r>
          </a:p>
          <a:p>
            <a:endParaRPr lang="en-CA" sz="5100" dirty="0"/>
          </a:p>
          <a:p>
            <a:r>
              <a:rPr lang="en-CA" sz="5100" dirty="0"/>
              <a:t>Is the association fiscally sound? </a:t>
            </a:r>
          </a:p>
          <a:p>
            <a:endParaRPr lang="en-CA" sz="5100" dirty="0"/>
          </a:p>
          <a:p>
            <a:r>
              <a:rPr lang="en-CA" sz="5100" b="1" i="1" dirty="0">
                <a:solidFill>
                  <a:schemeClr val="bg1">
                    <a:lumMod val="95000"/>
                    <a:lumOff val="5000"/>
                  </a:schemeClr>
                </a:solidFill>
              </a:rPr>
              <a:t>As they say “A picture is worth a thousand words.”</a:t>
            </a:r>
          </a:p>
          <a:p>
            <a:endParaRPr lang="en-CA" dirty="0"/>
          </a:p>
        </p:txBody>
      </p:sp>
    </p:spTree>
    <p:extLst>
      <p:ext uri="{BB962C8B-B14F-4D97-AF65-F5344CB8AC3E}">
        <p14:creationId xmlns:p14="http://schemas.microsoft.com/office/powerpoint/2010/main" val="963485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 (2)">
            <a:extLst>
              <a:ext uri="{FF2B5EF4-FFF2-40B4-BE49-F238E27FC236}">
                <a16:creationId xmlns:a16="http://schemas.microsoft.com/office/drawing/2014/main" id="{75B7760E-D24E-41B6-8F63-3E3D9389275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41300"/>
            <a:ext cx="12192000" cy="6373813"/>
          </a:xfrm>
          <a:prstGeom prst="rect">
            <a:avLst/>
          </a:prstGeom>
        </p:spPr>
      </p:pic>
    </p:spTree>
    <p:extLst>
      <p:ext uri="{BB962C8B-B14F-4D97-AF65-F5344CB8AC3E}">
        <p14:creationId xmlns:p14="http://schemas.microsoft.com/office/powerpoint/2010/main" val="346160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 parked on the side of a building&#10;&#10;Description generated with very high confidence">
            <a:extLst>
              <a:ext uri="{FF2B5EF4-FFF2-40B4-BE49-F238E27FC236}">
                <a16:creationId xmlns:a16="http://schemas.microsoft.com/office/drawing/2014/main" id="{40E909B1-BA70-4FCF-B763-D40B3A23A45C}"/>
              </a:ext>
            </a:extLst>
          </p:cNvPr>
          <p:cNvPicPr>
            <a:picLocks noChangeAspect="1"/>
          </p:cNvPicPr>
          <p:nvPr/>
        </p:nvPicPr>
        <p:blipFill>
          <a:blip r:embed="rId2"/>
          <a:stretch>
            <a:fillRect/>
          </a:stretch>
        </p:blipFill>
        <p:spPr>
          <a:xfrm>
            <a:off x="1789325" y="0"/>
            <a:ext cx="8613349" cy="6858000"/>
          </a:xfrm>
          <a:prstGeom prst="rect">
            <a:avLst/>
          </a:prstGeom>
        </p:spPr>
      </p:pic>
    </p:spTree>
    <p:extLst>
      <p:ext uri="{BB962C8B-B14F-4D97-AF65-F5344CB8AC3E}">
        <p14:creationId xmlns:p14="http://schemas.microsoft.com/office/powerpoint/2010/main" val="110692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88B1-EB7A-4790-9D70-14B4451EF254}"/>
              </a:ext>
            </a:extLst>
          </p:cNvPr>
          <p:cNvSpPr>
            <a:spLocks noGrp="1"/>
          </p:cNvSpPr>
          <p:nvPr>
            <p:ph type="title"/>
          </p:nvPr>
        </p:nvSpPr>
        <p:spPr/>
        <p:txBody>
          <a:bodyPr/>
          <a:lstStyle/>
          <a:p>
            <a:r>
              <a:rPr lang="en-CA" dirty="0">
                <a:latin typeface="Rockwell" panose="02060603020205020403" pitchFamily="18" charset="0"/>
              </a:rPr>
              <a:t>Canadian Massage Therapy Alliance?</a:t>
            </a:r>
            <a:br>
              <a:rPr lang="en-CA" dirty="0">
                <a:latin typeface="Rockwell" panose="02060603020205020403" pitchFamily="18" charset="0"/>
              </a:rPr>
            </a:br>
            <a:r>
              <a:rPr lang="en-CA" dirty="0">
                <a:latin typeface="Rockwell" panose="02060603020205020403" pitchFamily="18" charset="0"/>
              </a:rPr>
              <a:t>							Who is that?</a:t>
            </a:r>
          </a:p>
        </p:txBody>
      </p:sp>
      <p:sp>
        <p:nvSpPr>
          <p:cNvPr id="3" name="Content Placeholder 2">
            <a:extLst>
              <a:ext uri="{FF2B5EF4-FFF2-40B4-BE49-F238E27FC236}">
                <a16:creationId xmlns:a16="http://schemas.microsoft.com/office/drawing/2014/main" id="{E907C66A-8F46-4A8F-B5AC-9F9AEABFE405}"/>
              </a:ext>
            </a:extLst>
          </p:cNvPr>
          <p:cNvSpPr>
            <a:spLocks noGrp="1"/>
          </p:cNvSpPr>
          <p:nvPr>
            <p:ph idx="1"/>
          </p:nvPr>
        </p:nvSpPr>
        <p:spPr>
          <a:xfrm>
            <a:off x="680321" y="2336873"/>
            <a:ext cx="9613861" cy="3599316"/>
          </a:xfrm>
        </p:spPr>
        <p:txBody>
          <a:bodyPr>
            <a:noAutofit/>
          </a:bodyPr>
          <a:lstStyle/>
          <a:p>
            <a:r>
              <a:rPr lang="en-US" sz="2800" dirty="0">
                <a:latin typeface="Rockwell" panose="02060603020205020403" pitchFamily="18" charset="0"/>
              </a:rPr>
              <a:t>The CMTA is a nationwide alliance composed of provincial professional associations to provide a forum for collaboration to advance massage therapy as a health care profession in Canada.</a:t>
            </a:r>
          </a:p>
          <a:p>
            <a:endParaRPr lang="en-US" sz="2800" dirty="0">
              <a:latin typeface="Rockwell" panose="02060603020205020403" pitchFamily="18" charset="0"/>
            </a:endParaRPr>
          </a:p>
          <a:p>
            <a:r>
              <a:rPr lang="en-US" sz="2800" dirty="0">
                <a:latin typeface="Rockwell" panose="02060603020205020403" pitchFamily="18" charset="0"/>
              </a:rPr>
              <a:t> The CMTA works co-cooperatively to promote massage therapy as a component of the Canadian health care system, and to ensure the highest standards in providing massage therapy to the public.</a:t>
            </a:r>
            <a:endParaRPr lang="en-CA" sz="2800" dirty="0">
              <a:latin typeface="Rockwell" panose="02060603020205020403" pitchFamily="18" charset="0"/>
            </a:endParaRPr>
          </a:p>
        </p:txBody>
      </p:sp>
    </p:spTree>
    <p:extLst>
      <p:ext uri="{BB962C8B-B14F-4D97-AF65-F5344CB8AC3E}">
        <p14:creationId xmlns:p14="http://schemas.microsoft.com/office/powerpoint/2010/main" val="258281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EAED-549B-4A33-882B-56A3752A5D7E}"/>
              </a:ext>
            </a:extLst>
          </p:cNvPr>
          <p:cNvSpPr>
            <a:spLocks noGrp="1"/>
          </p:cNvSpPr>
          <p:nvPr>
            <p:ph type="title"/>
          </p:nvPr>
        </p:nvSpPr>
        <p:spPr/>
        <p:txBody>
          <a:bodyPr/>
          <a:lstStyle/>
          <a:p>
            <a:r>
              <a:rPr lang="en-CA" dirty="0"/>
              <a:t>More Red Flags or What makes a Professional Association?</a:t>
            </a:r>
          </a:p>
        </p:txBody>
      </p:sp>
      <p:sp>
        <p:nvSpPr>
          <p:cNvPr id="3" name="Content Placeholder 2">
            <a:extLst>
              <a:ext uri="{FF2B5EF4-FFF2-40B4-BE49-F238E27FC236}">
                <a16:creationId xmlns:a16="http://schemas.microsoft.com/office/drawing/2014/main" id="{850BBB97-F571-4FDC-9FC8-A180954E2F16}"/>
              </a:ext>
            </a:extLst>
          </p:cNvPr>
          <p:cNvSpPr>
            <a:spLocks noGrp="1"/>
          </p:cNvSpPr>
          <p:nvPr>
            <p:ph idx="1"/>
          </p:nvPr>
        </p:nvSpPr>
        <p:spPr/>
        <p:txBody>
          <a:bodyPr>
            <a:normAutofit fontScale="77500" lnSpcReduction="20000"/>
          </a:bodyPr>
          <a:lstStyle/>
          <a:p>
            <a:pPr marL="0" indent="0">
              <a:buNone/>
            </a:pPr>
            <a:r>
              <a:rPr lang="en-CA" sz="2800" dirty="0"/>
              <a:t>Do they have an office – Not just a PO Box or email address? </a:t>
            </a:r>
          </a:p>
          <a:p>
            <a:pPr marL="0" indent="0">
              <a:buNone/>
            </a:pPr>
            <a:endParaRPr lang="en-CA" sz="2800" dirty="0"/>
          </a:p>
          <a:p>
            <a:pPr marL="0" indent="0">
              <a:buNone/>
            </a:pPr>
            <a:r>
              <a:rPr lang="en-CA" sz="2800" dirty="0"/>
              <a:t>Do they have a Website?</a:t>
            </a:r>
          </a:p>
          <a:p>
            <a:pPr marL="0" indent="0">
              <a:buNone/>
            </a:pPr>
            <a:endParaRPr lang="en-CA" sz="2800" dirty="0"/>
          </a:p>
          <a:p>
            <a:pPr marL="0" indent="0">
              <a:buNone/>
            </a:pPr>
            <a:r>
              <a:rPr lang="en-CA" sz="2800" dirty="0"/>
              <a:t>Is the office staffed?</a:t>
            </a:r>
          </a:p>
          <a:p>
            <a:pPr marL="0" indent="0">
              <a:buNone/>
            </a:pPr>
            <a:endParaRPr lang="en-CA" sz="2800" dirty="0"/>
          </a:p>
          <a:p>
            <a:pPr marL="0" indent="0">
              <a:buNone/>
            </a:pPr>
            <a:r>
              <a:rPr lang="en-CA" sz="2800" dirty="0"/>
              <a:t>Is Membership Open, or is it closed or primarily available only to alumni of the teaching school? </a:t>
            </a:r>
          </a:p>
          <a:p>
            <a:pPr marL="0" indent="0">
              <a:buNone/>
            </a:pPr>
            <a:endParaRPr lang="en-CA" sz="2800" dirty="0"/>
          </a:p>
          <a:p>
            <a:pPr marL="0" indent="0">
              <a:buNone/>
            </a:pPr>
            <a:r>
              <a:rPr lang="en-CA" sz="2800" dirty="0"/>
              <a:t>Is the Membership Roster transparent on the website? </a:t>
            </a:r>
          </a:p>
          <a:p>
            <a:pPr marL="0" indent="0">
              <a:buNone/>
            </a:pP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3356374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3AB7-E04B-497F-8679-DEFBD549CB40}"/>
              </a:ext>
            </a:extLst>
          </p:cNvPr>
          <p:cNvSpPr>
            <a:spLocks noGrp="1"/>
          </p:cNvSpPr>
          <p:nvPr>
            <p:ph type="title"/>
          </p:nvPr>
        </p:nvSpPr>
        <p:spPr/>
        <p:txBody>
          <a:bodyPr/>
          <a:lstStyle/>
          <a:p>
            <a:r>
              <a:rPr lang="en-CA" dirty="0"/>
              <a:t>In Summary</a:t>
            </a:r>
          </a:p>
        </p:txBody>
      </p:sp>
      <p:sp>
        <p:nvSpPr>
          <p:cNvPr id="3" name="Content Placeholder 2">
            <a:extLst>
              <a:ext uri="{FF2B5EF4-FFF2-40B4-BE49-F238E27FC236}">
                <a16:creationId xmlns:a16="http://schemas.microsoft.com/office/drawing/2014/main" id="{5521DAEF-5FE9-49B1-838A-09FE042F9DB4}"/>
              </a:ext>
            </a:extLst>
          </p:cNvPr>
          <p:cNvSpPr>
            <a:spLocks noGrp="1"/>
          </p:cNvSpPr>
          <p:nvPr>
            <p:ph idx="1"/>
          </p:nvPr>
        </p:nvSpPr>
        <p:spPr/>
        <p:txBody>
          <a:bodyPr>
            <a:noAutofit/>
          </a:bodyPr>
          <a:lstStyle/>
          <a:p>
            <a:pPr marL="0" indent="0">
              <a:buNone/>
            </a:pPr>
            <a:r>
              <a:rPr lang="en-CA" dirty="0"/>
              <a:t>Recommendations:</a:t>
            </a:r>
          </a:p>
          <a:p>
            <a:pPr lvl="1"/>
            <a:r>
              <a:rPr lang="en-CA" sz="2400" dirty="0"/>
              <a:t>Always check that the Healthcare providers are affiliated with an alliance or National Group.</a:t>
            </a:r>
          </a:p>
          <a:p>
            <a:pPr lvl="1"/>
            <a:r>
              <a:rPr lang="en-CA" sz="2400" dirty="0"/>
              <a:t>Review, and investigate the providers education, does it meet the standards of a health care professional?</a:t>
            </a:r>
          </a:p>
          <a:p>
            <a:pPr lvl="1"/>
            <a:r>
              <a:rPr lang="en-CA" sz="2400" dirty="0"/>
              <a:t>Are you able to have transparent and bona fide access to the Association quality assurance?</a:t>
            </a:r>
          </a:p>
          <a:p>
            <a:pPr lvl="1"/>
            <a:r>
              <a:rPr lang="en-CA" sz="2400" dirty="0"/>
              <a:t>Work together it is imperative that the Benefit providers and the Professional have the ability to work together to provide best practice.</a:t>
            </a:r>
          </a:p>
        </p:txBody>
      </p:sp>
    </p:spTree>
    <p:extLst>
      <p:ext uri="{BB962C8B-B14F-4D97-AF65-F5344CB8AC3E}">
        <p14:creationId xmlns:p14="http://schemas.microsoft.com/office/powerpoint/2010/main" val="191078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il spring&#10;&#10;Description generated with high confidence">
            <a:extLst>
              <a:ext uri="{FF2B5EF4-FFF2-40B4-BE49-F238E27FC236}">
                <a16:creationId xmlns:a16="http://schemas.microsoft.com/office/drawing/2014/main" id="{320C0BB0-6BF5-4B1B-892D-6B99E7263E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76525" y="552736"/>
            <a:ext cx="4244664" cy="3714464"/>
          </a:xfrm>
          <a:prstGeom prst="rect">
            <a:avLst/>
          </a:prstGeom>
        </p:spPr>
      </p:pic>
      <p:pic>
        <p:nvPicPr>
          <p:cNvPr id="6" name="Picture 5" descr="A picture containing object&#10;&#10;Description generated with high confidence">
            <a:extLst>
              <a:ext uri="{FF2B5EF4-FFF2-40B4-BE49-F238E27FC236}">
                <a16:creationId xmlns:a16="http://schemas.microsoft.com/office/drawing/2014/main" id="{7BA2B4A3-75D1-4B13-9336-9503BF7AF0E8}"/>
              </a:ext>
            </a:extLst>
          </p:cNvPr>
          <p:cNvPicPr>
            <a:picLocks noChangeAspect="1"/>
          </p:cNvPicPr>
          <p:nvPr/>
        </p:nvPicPr>
        <p:blipFill>
          <a:blip r:embed="rId4"/>
          <a:stretch>
            <a:fillRect/>
          </a:stretch>
        </p:blipFill>
        <p:spPr>
          <a:xfrm>
            <a:off x="1080371" y="4933950"/>
            <a:ext cx="9144000" cy="1581150"/>
          </a:xfrm>
          <a:prstGeom prst="rect">
            <a:avLst/>
          </a:prstGeom>
        </p:spPr>
      </p:pic>
    </p:spTree>
    <p:extLst>
      <p:ext uri="{BB962C8B-B14F-4D97-AF65-F5344CB8AC3E}">
        <p14:creationId xmlns:p14="http://schemas.microsoft.com/office/powerpoint/2010/main" val="220908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1ED-4BA3-46BF-B691-42914E6AECB3}"/>
              </a:ext>
            </a:extLst>
          </p:cNvPr>
          <p:cNvSpPr>
            <a:spLocks noGrp="1"/>
          </p:cNvSpPr>
          <p:nvPr>
            <p:ph type="title"/>
          </p:nvPr>
        </p:nvSpPr>
        <p:spPr/>
        <p:txBody>
          <a:bodyPr/>
          <a:lstStyle/>
          <a:p>
            <a:r>
              <a:rPr lang="en-CA" dirty="0">
                <a:latin typeface="Rockwell" panose="02060603020205020403" pitchFamily="18" charset="0"/>
              </a:rPr>
              <a:t>Criteria to be a member of the CMTA?</a:t>
            </a:r>
          </a:p>
        </p:txBody>
      </p:sp>
      <p:sp>
        <p:nvSpPr>
          <p:cNvPr id="3" name="Rectangle 2">
            <a:extLst>
              <a:ext uri="{FF2B5EF4-FFF2-40B4-BE49-F238E27FC236}">
                <a16:creationId xmlns:a16="http://schemas.microsoft.com/office/drawing/2014/main" id="{D19051AA-4A34-4BE9-843A-42ED49C1259B}"/>
              </a:ext>
            </a:extLst>
          </p:cNvPr>
          <p:cNvSpPr/>
          <p:nvPr/>
        </p:nvSpPr>
        <p:spPr>
          <a:xfrm>
            <a:off x="806824" y="2136339"/>
            <a:ext cx="9735670" cy="4247317"/>
          </a:xfrm>
          <a:prstGeom prst="rect">
            <a:avLst/>
          </a:prstGeom>
        </p:spPr>
        <p:txBody>
          <a:bodyPr wrap="square">
            <a:spAutoFit/>
          </a:bodyPr>
          <a:lstStyle/>
          <a:p>
            <a:pPr>
              <a:spcAft>
                <a:spcPts val="0"/>
              </a:spcAft>
            </a:pPr>
            <a:r>
              <a:rPr lang="en-CA" sz="2800" dirty="0">
                <a:latin typeface="Rockwell" panose="02060603020205020403" pitchFamily="18" charset="0"/>
                <a:ea typeface="Times New Roman" panose="02020603050405020304" pitchFamily="18" charset="0"/>
              </a:rPr>
              <a:t>A not-for-profit organization, incorporated in a Canadian jurisdiction, that represents massage therapists in Canadian jurisdictions where the </a:t>
            </a:r>
            <a:r>
              <a:rPr lang="en-CA" sz="2800" u="sng" dirty="0">
                <a:latin typeface="Rockwell" panose="02060603020205020403" pitchFamily="18" charset="0"/>
                <a:ea typeface="Times New Roman" panose="02020603050405020304" pitchFamily="18" charset="0"/>
              </a:rPr>
              <a:t>profession is regulated</a:t>
            </a:r>
            <a:r>
              <a:rPr lang="en-CA" sz="2800" dirty="0">
                <a:latin typeface="Rockwell" panose="02060603020205020403" pitchFamily="18" charset="0"/>
                <a:ea typeface="Times New Roman" panose="02020603050405020304" pitchFamily="18" charset="0"/>
              </a:rPr>
              <a:t>, or that has as its primary business, the promotion of high </a:t>
            </a:r>
            <a:r>
              <a:rPr lang="en-CA" sz="2800" u="sng" dirty="0">
                <a:latin typeface="Rockwell" panose="02060603020205020403" pitchFamily="18" charset="0"/>
                <a:ea typeface="Times New Roman" panose="02020603050405020304" pitchFamily="18" charset="0"/>
              </a:rPr>
              <a:t>standards of excellence in the profession of massage therapy</a:t>
            </a:r>
            <a:r>
              <a:rPr lang="en-CA" sz="2800" dirty="0">
                <a:latin typeface="Rockwell" panose="02060603020205020403" pitchFamily="18" charset="0"/>
                <a:ea typeface="Times New Roman" panose="02020603050405020304" pitchFamily="18" charset="0"/>
              </a:rPr>
              <a:t>, and </a:t>
            </a:r>
            <a:r>
              <a:rPr lang="en-CA" sz="2800" u="sng" dirty="0">
                <a:latin typeface="Rockwell" panose="02060603020205020403" pitchFamily="18" charset="0"/>
                <a:ea typeface="Times New Roman" panose="02020603050405020304" pitchFamily="18" charset="0"/>
              </a:rPr>
              <a:t>meets a minimum competency equivalence </a:t>
            </a:r>
            <a:r>
              <a:rPr lang="en-CA" sz="2800" dirty="0">
                <a:latin typeface="Rockwell" panose="02060603020205020403" pitchFamily="18" charset="0"/>
                <a:ea typeface="Times New Roman" panose="02020603050405020304" pitchFamily="18" charset="0"/>
              </a:rPr>
              <a:t>ratified by the Board of Directors, as determined from time to time, may become a Full Member</a:t>
            </a:r>
            <a:r>
              <a:rPr lang="en-CA" sz="2800" b="1" dirty="0">
                <a:latin typeface="Rockwell" panose="02060603020205020403" pitchFamily="18" charset="0"/>
                <a:ea typeface="Times New Roman" panose="02020603050405020304" pitchFamily="18" charset="0"/>
              </a:rPr>
              <a:t> </a:t>
            </a:r>
            <a:r>
              <a:rPr lang="en-CA" sz="2800" dirty="0">
                <a:latin typeface="Rockwell" panose="02060603020205020403" pitchFamily="18" charset="0"/>
                <a:ea typeface="Times New Roman" panose="02020603050405020304" pitchFamily="18" charset="0"/>
              </a:rPr>
              <a:t>entitled to all the privileges of membership.</a:t>
            </a:r>
          </a:p>
          <a:p>
            <a:pPr>
              <a:spcAft>
                <a:spcPts val="0"/>
              </a:spcAft>
            </a:pPr>
            <a:r>
              <a:rPr lang="en-CA"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3527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8D0B-BE33-4C1C-A1E2-FCCBE4B805C1}"/>
              </a:ext>
            </a:extLst>
          </p:cNvPr>
          <p:cNvSpPr>
            <a:spLocks noGrp="1"/>
          </p:cNvSpPr>
          <p:nvPr>
            <p:ph type="title"/>
          </p:nvPr>
        </p:nvSpPr>
        <p:spPr/>
        <p:txBody>
          <a:bodyPr/>
          <a:lstStyle/>
          <a:p>
            <a:r>
              <a:rPr lang="en-CA" dirty="0">
                <a:latin typeface="Rockwell" panose="02060603020205020403" pitchFamily="18" charset="0"/>
              </a:rPr>
              <a:t>National Healthcare Groups (Alliance)</a:t>
            </a:r>
          </a:p>
        </p:txBody>
      </p:sp>
      <p:sp>
        <p:nvSpPr>
          <p:cNvPr id="3" name="Content Placeholder 2">
            <a:extLst>
              <a:ext uri="{FF2B5EF4-FFF2-40B4-BE49-F238E27FC236}">
                <a16:creationId xmlns:a16="http://schemas.microsoft.com/office/drawing/2014/main" id="{4F13D262-2A0D-43AB-AB89-7C1789F5B7E1}"/>
              </a:ext>
            </a:extLst>
          </p:cNvPr>
          <p:cNvSpPr>
            <a:spLocks noGrp="1"/>
          </p:cNvSpPr>
          <p:nvPr>
            <p:ph idx="1"/>
          </p:nvPr>
        </p:nvSpPr>
        <p:spPr/>
        <p:txBody>
          <a:bodyPr/>
          <a:lstStyle/>
          <a:p>
            <a:pPr marL="0" indent="0">
              <a:buNone/>
            </a:pPr>
            <a:r>
              <a:rPr lang="en-CA" sz="2800" dirty="0">
                <a:latin typeface="Rockwell" panose="02060603020205020403" pitchFamily="18" charset="0"/>
              </a:rPr>
              <a:t>Provincial Health groups that work together in area of National Best Practice and with Transparency.</a:t>
            </a:r>
          </a:p>
          <a:p>
            <a:endParaRPr lang="en-CA" sz="2800" dirty="0">
              <a:latin typeface="Rockwell" panose="02060603020205020403" pitchFamily="18" charset="0"/>
            </a:endParaRPr>
          </a:p>
          <a:p>
            <a:pPr>
              <a:buFont typeface="Wingdings" panose="05000000000000000000" pitchFamily="2" charset="2"/>
              <a:buChar char="Ø"/>
            </a:pPr>
            <a:r>
              <a:rPr lang="en-CA" sz="2800" dirty="0">
                <a:latin typeface="Rockwell" panose="02060603020205020403" pitchFamily="18" charset="0"/>
              </a:rPr>
              <a:t>  National Standards of Education and Practice </a:t>
            </a:r>
          </a:p>
          <a:p>
            <a:pPr>
              <a:buFont typeface="Wingdings" panose="05000000000000000000" pitchFamily="2" charset="2"/>
              <a:buChar char="Ø"/>
            </a:pPr>
            <a:r>
              <a:rPr lang="en-CA" sz="2800" dirty="0">
                <a:latin typeface="Rockwell" panose="02060603020205020403" pitchFamily="18" charset="0"/>
              </a:rPr>
              <a:t>  Quality Assurance</a:t>
            </a:r>
          </a:p>
          <a:p>
            <a:pPr>
              <a:buFont typeface="Wingdings" panose="05000000000000000000" pitchFamily="2" charset="2"/>
              <a:buChar char="Ø"/>
            </a:pPr>
            <a:r>
              <a:rPr lang="en-CA" sz="2800" dirty="0">
                <a:latin typeface="Rockwell" panose="02060603020205020403" pitchFamily="18" charset="0"/>
              </a:rPr>
              <a:t>  Research Informed Practice</a:t>
            </a:r>
          </a:p>
          <a:p>
            <a:pPr>
              <a:buFont typeface="Wingdings" panose="05000000000000000000" pitchFamily="2" charset="2"/>
              <a:buChar char="Ø"/>
            </a:pPr>
            <a:r>
              <a:rPr lang="en-CA" sz="2800" dirty="0">
                <a:latin typeface="Rockwell" panose="02060603020205020403" pitchFamily="18" charset="0"/>
              </a:rPr>
              <a:t>  Evidence informed Knowledge Transfer</a:t>
            </a:r>
          </a:p>
          <a:p>
            <a:pPr>
              <a:buFont typeface="Wingdings" panose="05000000000000000000" pitchFamily="2" charset="2"/>
              <a:buChar char="Ø"/>
            </a:pPr>
            <a:endParaRPr lang="en-CA" dirty="0">
              <a:latin typeface="Rockwell" panose="02060603020205020403" pitchFamily="18" charset="0"/>
            </a:endParaRPr>
          </a:p>
        </p:txBody>
      </p:sp>
    </p:spTree>
    <p:extLst>
      <p:ext uri="{BB962C8B-B14F-4D97-AF65-F5344CB8AC3E}">
        <p14:creationId xmlns:p14="http://schemas.microsoft.com/office/powerpoint/2010/main" val="50503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0C7D-482B-4C97-928C-3B0C47EB6E15}"/>
              </a:ext>
            </a:extLst>
          </p:cNvPr>
          <p:cNvSpPr>
            <a:spLocks noGrp="1"/>
          </p:cNvSpPr>
          <p:nvPr>
            <p:ph type="title"/>
          </p:nvPr>
        </p:nvSpPr>
        <p:spPr/>
        <p:txBody>
          <a:bodyPr/>
          <a:lstStyle/>
          <a:p>
            <a:r>
              <a:rPr lang="en-CA" dirty="0">
                <a:latin typeface="Rockwell" panose="02060603020205020403" pitchFamily="18" charset="0"/>
              </a:rPr>
              <a:t>Aspirations of the non regulated??</a:t>
            </a:r>
          </a:p>
        </p:txBody>
      </p:sp>
      <p:sp>
        <p:nvSpPr>
          <p:cNvPr id="3" name="Content Placeholder 2">
            <a:extLst>
              <a:ext uri="{FF2B5EF4-FFF2-40B4-BE49-F238E27FC236}">
                <a16:creationId xmlns:a16="http://schemas.microsoft.com/office/drawing/2014/main" id="{75794ADB-DBB1-44CF-BCAF-B1679BD4BEAF}"/>
              </a:ext>
            </a:extLst>
          </p:cNvPr>
          <p:cNvSpPr>
            <a:spLocks noGrp="1"/>
          </p:cNvSpPr>
          <p:nvPr>
            <p:ph idx="1"/>
          </p:nvPr>
        </p:nvSpPr>
        <p:spPr/>
        <p:txBody>
          <a:bodyPr>
            <a:noAutofit/>
          </a:bodyPr>
          <a:lstStyle/>
          <a:p>
            <a:r>
              <a:rPr lang="en-CA" sz="4800" dirty="0">
                <a:latin typeface="Rockwell" panose="02060603020205020403" pitchFamily="18" charset="0"/>
              </a:rPr>
              <a:t>National examinations procured through a third party</a:t>
            </a:r>
          </a:p>
          <a:p>
            <a:r>
              <a:rPr lang="en-CA" sz="4800" dirty="0">
                <a:latin typeface="Rockwell" panose="02060603020205020403" pitchFamily="18" charset="0"/>
              </a:rPr>
              <a:t>Accreditation of Educational Institutions throughout the country</a:t>
            </a:r>
          </a:p>
        </p:txBody>
      </p:sp>
    </p:spTree>
    <p:extLst>
      <p:ext uri="{BB962C8B-B14F-4D97-AF65-F5344CB8AC3E}">
        <p14:creationId xmlns:p14="http://schemas.microsoft.com/office/powerpoint/2010/main" val="143351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B9F5-51B0-4870-803C-1457DA3B0663}"/>
              </a:ext>
            </a:extLst>
          </p:cNvPr>
          <p:cNvSpPr>
            <a:spLocks noGrp="1"/>
          </p:cNvSpPr>
          <p:nvPr>
            <p:ph type="title"/>
          </p:nvPr>
        </p:nvSpPr>
        <p:spPr/>
        <p:txBody>
          <a:bodyPr/>
          <a:lstStyle/>
          <a:p>
            <a:r>
              <a:rPr lang="en-CA" dirty="0">
                <a:latin typeface="Rockwell" panose="02060603020205020403" pitchFamily="18" charset="0"/>
              </a:rPr>
              <a:t>What is health care?</a:t>
            </a:r>
          </a:p>
        </p:txBody>
      </p:sp>
      <p:sp>
        <p:nvSpPr>
          <p:cNvPr id="3" name="Content Placeholder 2">
            <a:extLst>
              <a:ext uri="{FF2B5EF4-FFF2-40B4-BE49-F238E27FC236}">
                <a16:creationId xmlns:a16="http://schemas.microsoft.com/office/drawing/2014/main" id="{79535EDF-033C-466C-A497-380C0D966E1B}"/>
              </a:ext>
            </a:extLst>
          </p:cNvPr>
          <p:cNvSpPr>
            <a:spLocks noGrp="1"/>
          </p:cNvSpPr>
          <p:nvPr>
            <p:ph idx="1"/>
          </p:nvPr>
        </p:nvSpPr>
        <p:spPr/>
        <p:txBody>
          <a:bodyPr>
            <a:noAutofit/>
          </a:bodyPr>
          <a:lstStyle/>
          <a:p>
            <a:r>
              <a:rPr lang="en-US" sz="3600" dirty="0">
                <a:latin typeface="Rockwell" panose="02060603020205020403" pitchFamily="18" charset="0"/>
              </a:rPr>
              <a:t>medical </a:t>
            </a:r>
            <a:r>
              <a:rPr lang="en-US" sz="3600" b="1" dirty="0">
                <a:latin typeface="Rockwell" panose="02060603020205020403" pitchFamily="18" charset="0"/>
              </a:rPr>
              <a:t>Definition of health care</a:t>
            </a:r>
            <a:r>
              <a:rPr lang="en-US" sz="3600" dirty="0">
                <a:latin typeface="Rockwell" panose="02060603020205020403" pitchFamily="18" charset="0"/>
              </a:rPr>
              <a:t>. : the maintaining and restoration of health by the treatment and prevention of disease especially by trained and licensed professionals (as in medicine, dentistry, clinical psychology, and public health)  </a:t>
            </a:r>
          </a:p>
          <a:p>
            <a:pPr lvl="8"/>
            <a:r>
              <a:rPr lang="en-US" sz="1600" dirty="0">
                <a:latin typeface="Rockwell" panose="02060603020205020403" pitchFamily="18" charset="0"/>
              </a:rPr>
              <a:t>Merriman- Webster Dictionary</a:t>
            </a:r>
            <a:endParaRPr lang="en-CA" sz="1600" dirty="0">
              <a:latin typeface="Rockwell" panose="02060603020205020403" pitchFamily="18" charset="0"/>
            </a:endParaRPr>
          </a:p>
        </p:txBody>
      </p:sp>
    </p:spTree>
    <p:extLst>
      <p:ext uri="{BB962C8B-B14F-4D97-AF65-F5344CB8AC3E}">
        <p14:creationId xmlns:p14="http://schemas.microsoft.com/office/powerpoint/2010/main" val="410435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84C6-6A80-450F-A0F1-765DB4EC6585}"/>
              </a:ext>
            </a:extLst>
          </p:cNvPr>
          <p:cNvSpPr>
            <a:spLocks noGrp="1"/>
          </p:cNvSpPr>
          <p:nvPr>
            <p:ph type="title"/>
          </p:nvPr>
        </p:nvSpPr>
        <p:spPr/>
        <p:txBody>
          <a:bodyPr/>
          <a:lstStyle/>
          <a:p>
            <a:r>
              <a:rPr lang="en-CA" dirty="0">
                <a:latin typeface="Rockwell" panose="02060603020205020403" pitchFamily="18" charset="0"/>
              </a:rPr>
              <a:t>Appropriate Care</a:t>
            </a:r>
          </a:p>
        </p:txBody>
      </p:sp>
      <p:sp>
        <p:nvSpPr>
          <p:cNvPr id="3" name="Content Placeholder 2">
            <a:extLst>
              <a:ext uri="{FF2B5EF4-FFF2-40B4-BE49-F238E27FC236}">
                <a16:creationId xmlns:a16="http://schemas.microsoft.com/office/drawing/2014/main" id="{A606A54A-7B94-4A60-8585-31E607B66203}"/>
              </a:ext>
            </a:extLst>
          </p:cNvPr>
          <p:cNvSpPr>
            <a:spLocks noGrp="1"/>
          </p:cNvSpPr>
          <p:nvPr>
            <p:ph idx="1"/>
          </p:nvPr>
        </p:nvSpPr>
        <p:spPr/>
        <p:txBody>
          <a:bodyPr>
            <a:normAutofit/>
          </a:bodyPr>
          <a:lstStyle/>
          <a:p>
            <a:r>
              <a:rPr lang="en-US" sz="3600" dirty="0">
                <a:latin typeface="Rockwell" panose="02060603020205020403" pitchFamily="18" charset="0"/>
              </a:rPr>
              <a:t>Appropriateness of </a:t>
            </a:r>
            <a:r>
              <a:rPr lang="en-US" sz="3600" b="1" dirty="0">
                <a:latin typeface="Rockwell" panose="02060603020205020403" pitchFamily="18" charset="0"/>
              </a:rPr>
              <a:t>Care</a:t>
            </a:r>
            <a:r>
              <a:rPr lang="en-US" sz="3600" dirty="0">
                <a:latin typeface="Rockwell" panose="02060603020205020403" pitchFamily="18" charset="0"/>
              </a:rPr>
              <a:t>. Appropriate </a:t>
            </a:r>
            <a:r>
              <a:rPr lang="en-US" sz="3600" b="1" dirty="0">
                <a:latin typeface="Rockwell" panose="02060603020205020403" pitchFamily="18" charset="0"/>
              </a:rPr>
              <a:t>care</a:t>
            </a:r>
            <a:r>
              <a:rPr lang="en-US" sz="3600" dirty="0">
                <a:latin typeface="Rockwell" panose="02060603020205020403" pitchFamily="18" charset="0"/>
              </a:rPr>
              <a:t> is </a:t>
            </a:r>
            <a:r>
              <a:rPr lang="en-US" sz="3600" b="1" dirty="0">
                <a:latin typeface="Rockwell" panose="02060603020205020403" pitchFamily="18" charset="0"/>
              </a:rPr>
              <a:t>defined</a:t>
            </a:r>
            <a:r>
              <a:rPr lang="en-US" sz="3600" dirty="0">
                <a:latin typeface="Rockwell" panose="02060603020205020403" pitchFamily="18" charset="0"/>
              </a:rPr>
              <a:t> as "the right </a:t>
            </a:r>
            <a:r>
              <a:rPr lang="en-US" sz="3600" b="1" dirty="0">
                <a:latin typeface="Rockwell" panose="02060603020205020403" pitchFamily="18" charset="0"/>
              </a:rPr>
              <a:t>care</a:t>
            </a:r>
            <a:r>
              <a:rPr lang="en-US" sz="3600" dirty="0">
                <a:latin typeface="Rockwell" panose="02060603020205020403" pitchFamily="18" charset="0"/>
              </a:rPr>
              <a:t>, provided by the right providers, to the right patient, in the right place, at the right time, resulting in optimal </a:t>
            </a:r>
            <a:r>
              <a:rPr lang="en-US" sz="3600" b="1" dirty="0">
                <a:latin typeface="Rockwell" panose="02060603020205020403" pitchFamily="18" charset="0"/>
              </a:rPr>
              <a:t>care</a:t>
            </a:r>
            <a:r>
              <a:rPr lang="en-US" sz="3600" dirty="0">
                <a:latin typeface="Rockwell" panose="02060603020205020403" pitchFamily="18" charset="0"/>
              </a:rPr>
              <a:t>." 			(Canadian </a:t>
            </a:r>
            <a:r>
              <a:rPr lang="en-US" sz="3600" b="1" dirty="0">
                <a:latin typeface="Rockwell" panose="02060603020205020403" pitchFamily="18" charset="0"/>
              </a:rPr>
              <a:t>Medical</a:t>
            </a:r>
            <a:r>
              <a:rPr lang="en-US" sz="3600" dirty="0">
                <a:latin typeface="Rockwell" panose="02060603020205020403" pitchFamily="18" charset="0"/>
              </a:rPr>
              <a:t> Association)</a:t>
            </a:r>
            <a:endParaRPr lang="en-CA" sz="3600" dirty="0">
              <a:latin typeface="Rockwell" panose="02060603020205020403" pitchFamily="18" charset="0"/>
            </a:endParaRPr>
          </a:p>
        </p:txBody>
      </p:sp>
    </p:spTree>
    <p:extLst>
      <p:ext uri="{BB962C8B-B14F-4D97-AF65-F5344CB8AC3E}">
        <p14:creationId xmlns:p14="http://schemas.microsoft.com/office/powerpoint/2010/main" val="236608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CD10A187-BAAA-4BCB-A243-04150BAA2433}"/>
              </a:ext>
            </a:extLst>
          </p:cNvPr>
          <p:cNvSpPr/>
          <p:nvPr/>
        </p:nvSpPr>
        <p:spPr>
          <a:xfrm>
            <a:off x="759415" y="2147456"/>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Angel Therapy</a:t>
            </a:r>
          </a:p>
        </p:txBody>
      </p:sp>
      <p:sp>
        <p:nvSpPr>
          <p:cNvPr id="6" name="Cloud 5">
            <a:extLst>
              <a:ext uri="{FF2B5EF4-FFF2-40B4-BE49-F238E27FC236}">
                <a16:creationId xmlns:a16="http://schemas.microsoft.com/office/drawing/2014/main" id="{339C1FDC-08DA-4571-A79D-AF2222B93DED}"/>
              </a:ext>
            </a:extLst>
          </p:cNvPr>
          <p:cNvSpPr/>
          <p:nvPr/>
        </p:nvSpPr>
        <p:spPr>
          <a:xfrm>
            <a:off x="660398" y="330200"/>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Aromatherapy</a:t>
            </a:r>
          </a:p>
        </p:txBody>
      </p:sp>
      <p:sp>
        <p:nvSpPr>
          <p:cNvPr id="7" name="Cloud 6">
            <a:extLst>
              <a:ext uri="{FF2B5EF4-FFF2-40B4-BE49-F238E27FC236}">
                <a16:creationId xmlns:a16="http://schemas.microsoft.com/office/drawing/2014/main" id="{DF16BF5F-6E0D-4076-A411-EE49C271814A}"/>
              </a:ext>
            </a:extLst>
          </p:cNvPr>
          <p:cNvSpPr/>
          <p:nvPr/>
        </p:nvSpPr>
        <p:spPr>
          <a:xfrm>
            <a:off x="3646052" y="3175001"/>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Tai Chi</a:t>
            </a:r>
          </a:p>
        </p:txBody>
      </p:sp>
      <p:sp>
        <p:nvSpPr>
          <p:cNvPr id="8" name="Cloud 7">
            <a:extLst>
              <a:ext uri="{FF2B5EF4-FFF2-40B4-BE49-F238E27FC236}">
                <a16:creationId xmlns:a16="http://schemas.microsoft.com/office/drawing/2014/main" id="{CBE599ED-DCB1-433F-A6A8-5238119A4F48}"/>
              </a:ext>
            </a:extLst>
          </p:cNvPr>
          <p:cNvSpPr/>
          <p:nvPr/>
        </p:nvSpPr>
        <p:spPr>
          <a:xfrm>
            <a:off x="8898080" y="4813301"/>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Reflexology</a:t>
            </a:r>
          </a:p>
        </p:txBody>
      </p:sp>
      <p:sp>
        <p:nvSpPr>
          <p:cNvPr id="9" name="Cloud 8">
            <a:extLst>
              <a:ext uri="{FF2B5EF4-FFF2-40B4-BE49-F238E27FC236}">
                <a16:creationId xmlns:a16="http://schemas.microsoft.com/office/drawing/2014/main" id="{1182E79D-D9F1-47A3-9536-83DDA40DAE7B}"/>
              </a:ext>
            </a:extLst>
          </p:cNvPr>
          <p:cNvSpPr/>
          <p:nvPr/>
        </p:nvSpPr>
        <p:spPr>
          <a:xfrm>
            <a:off x="8044867" y="826078"/>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Watsu</a:t>
            </a:r>
          </a:p>
        </p:txBody>
      </p:sp>
      <p:sp>
        <p:nvSpPr>
          <p:cNvPr id="10" name="Cloud 9">
            <a:extLst>
              <a:ext uri="{FF2B5EF4-FFF2-40B4-BE49-F238E27FC236}">
                <a16:creationId xmlns:a16="http://schemas.microsoft.com/office/drawing/2014/main" id="{BB04CEA8-727B-48F8-85B6-582129540385}"/>
              </a:ext>
            </a:extLst>
          </p:cNvPr>
          <p:cNvSpPr/>
          <p:nvPr/>
        </p:nvSpPr>
        <p:spPr>
          <a:xfrm>
            <a:off x="6012866" y="574966"/>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Spa Services</a:t>
            </a:r>
          </a:p>
        </p:txBody>
      </p:sp>
      <p:sp>
        <p:nvSpPr>
          <p:cNvPr id="11" name="Cloud 10">
            <a:extLst>
              <a:ext uri="{FF2B5EF4-FFF2-40B4-BE49-F238E27FC236}">
                <a16:creationId xmlns:a16="http://schemas.microsoft.com/office/drawing/2014/main" id="{984171D9-BA69-4F37-BE4B-48E7B6F294D4}"/>
              </a:ext>
            </a:extLst>
          </p:cNvPr>
          <p:cNvSpPr/>
          <p:nvPr/>
        </p:nvSpPr>
        <p:spPr>
          <a:xfrm>
            <a:off x="5079999" y="4387273"/>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Aquatic Therapy</a:t>
            </a:r>
          </a:p>
        </p:txBody>
      </p:sp>
      <p:sp>
        <p:nvSpPr>
          <p:cNvPr id="12" name="Cloud 11">
            <a:extLst>
              <a:ext uri="{FF2B5EF4-FFF2-40B4-BE49-F238E27FC236}">
                <a16:creationId xmlns:a16="http://schemas.microsoft.com/office/drawing/2014/main" id="{BF8D71AB-A1D7-4D36-9542-3A2E36CD4075}"/>
              </a:ext>
            </a:extLst>
          </p:cNvPr>
          <p:cNvSpPr/>
          <p:nvPr/>
        </p:nvSpPr>
        <p:spPr>
          <a:xfrm>
            <a:off x="3514435" y="1079501"/>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Drumming Circles</a:t>
            </a:r>
          </a:p>
        </p:txBody>
      </p:sp>
      <p:sp>
        <p:nvSpPr>
          <p:cNvPr id="13" name="Cloud 12">
            <a:extLst>
              <a:ext uri="{FF2B5EF4-FFF2-40B4-BE49-F238E27FC236}">
                <a16:creationId xmlns:a16="http://schemas.microsoft.com/office/drawing/2014/main" id="{B185014E-D86A-4E03-B0DD-60E35BD7A37A}"/>
              </a:ext>
            </a:extLst>
          </p:cNvPr>
          <p:cNvSpPr/>
          <p:nvPr/>
        </p:nvSpPr>
        <p:spPr>
          <a:xfrm>
            <a:off x="9060868" y="2604656"/>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Crystal Therapy</a:t>
            </a:r>
          </a:p>
        </p:txBody>
      </p:sp>
      <p:sp>
        <p:nvSpPr>
          <p:cNvPr id="14" name="Cloud 13">
            <a:extLst>
              <a:ext uri="{FF2B5EF4-FFF2-40B4-BE49-F238E27FC236}">
                <a16:creationId xmlns:a16="http://schemas.microsoft.com/office/drawing/2014/main" id="{8A34AFBA-0558-4162-9B7F-588BBB90EC7A}"/>
              </a:ext>
            </a:extLst>
          </p:cNvPr>
          <p:cNvSpPr/>
          <p:nvPr/>
        </p:nvSpPr>
        <p:spPr>
          <a:xfrm>
            <a:off x="325579" y="4387273"/>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Brain Gym</a:t>
            </a:r>
          </a:p>
        </p:txBody>
      </p:sp>
      <p:sp>
        <p:nvSpPr>
          <p:cNvPr id="15" name="Cloud 14">
            <a:extLst>
              <a:ext uri="{FF2B5EF4-FFF2-40B4-BE49-F238E27FC236}">
                <a16:creationId xmlns:a16="http://schemas.microsoft.com/office/drawing/2014/main" id="{6356040A-B062-4036-A41B-AE5F5083CA9E}"/>
              </a:ext>
            </a:extLst>
          </p:cNvPr>
          <p:cNvSpPr/>
          <p:nvPr/>
        </p:nvSpPr>
        <p:spPr>
          <a:xfrm>
            <a:off x="2630052" y="4539673"/>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Drumming Circles</a:t>
            </a:r>
          </a:p>
        </p:txBody>
      </p:sp>
      <p:sp>
        <p:nvSpPr>
          <p:cNvPr id="16" name="Cloud 15">
            <a:extLst>
              <a:ext uri="{FF2B5EF4-FFF2-40B4-BE49-F238E27FC236}">
                <a16:creationId xmlns:a16="http://schemas.microsoft.com/office/drawing/2014/main" id="{ABC05B34-8372-4CEE-A74A-4825656E1674}"/>
              </a:ext>
            </a:extLst>
          </p:cNvPr>
          <p:cNvSpPr/>
          <p:nvPr/>
        </p:nvSpPr>
        <p:spPr>
          <a:xfrm>
            <a:off x="7160489" y="3491923"/>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Yoga</a:t>
            </a:r>
          </a:p>
        </p:txBody>
      </p:sp>
      <p:sp>
        <p:nvSpPr>
          <p:cNvPr id="17" name="Cloud 16">
            <a:extLst>
              <a:ext uri="{FF2B5EF4-FFF2-40B4-BE49-F238E27FC236}">
                <a16:creationId xmlns:a16="http://schemas.microsoft.com/office/drawing/2014/main" id="{19134ACC-7585-4717-8765-3A9FB43A4431}"/>
              </a:ext>
            </a:extLst>
          </p:cNvPr>
          <p:cNvSpPr/>
          <p:nvPr/>
        </p:nvSpPr>
        <p:spPr>
          <a:xfrm>
            <a:off x="5337459" y="2170545"/>
            <a:ext cx="2032001"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latin typeface="Rockwell" panose="02060603020205020403" pitchFamily="18" charset="0"/>
              </a:rPr>
              <a:t>Body Talk</a:t>
            </a:r>
          </a:p>
        </p:txBody>
      </p:sp>
    </p:spTree>
    <p:extLst>
      <p:ext uri="{BB962C8B-B14F-4D97-AF65-F5344CB8AC3E}">
        <p14:creationId xmlns:p14="http://schemas.microsoft.com/office/powerpoint/2010/main" val="366747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4"/>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5"/>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7"/>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12"/>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15"/>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11"/>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8"/>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3483</TotalTime>
  <Words>1563</Words>
  <Application>Microsoft Office PowerPoint</Application>
  <PresentationFormat>Widescreen</PresentationFormat>
  <Paragraphs>216</Paragraphs>
  <Slides>32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Rockwell</vt:lpstr>
      <vt:lpstr>Times New Roman</vt:lpstr>
      <vt:lpstr>Trebuchet MS</vt:lpstr>
      <vt:lpstr>Wingdings</vt:lpstr>
      <vt:lpstr>Berlin</vt:lpstr>
      <vt:lpstr>Insurance in non legislated provinces </vt:lpstr>
      <vt:lpstr>Speakers: </vt:lpstr>
      <vt:lpstr>Canadian Massage Therapy Alliance?        Who is that?</vt:lpstr>
      <vt:lpstr>Criteria to be a member of the CMTA?</vt:lpstr>
      <vt:lpstr>National Healthcare Groups (Alliance)</vt:lpstr>
      <vt:lpstr>Aspirations of the non regulated??</vt:lpstr>
      <vt:lpstr>What is health care?</vt:lpstr>
      <vt:lpstr>Appropriate Care</vt:lpstr>
      <vt:lpstr>PowerPoint Presentation</vt:lpstr>
      <vt:lpstr>Defined?     Undefined?</vt:lpstr>
      <vt:lpstr>Risk of Harm: Review of Medical Literature as applied by individuals ranging from the un- or undertrained to those displaying poor professional judgement and clinical error.</vt:lpstr>
      <vt:lpstr>Best Practice?    Patient Intake </vt:lpstr>
      <vt:lpstr>Best Practice?        </vt:lpstr>
      <vt:lpstr>Best Practice?    Receipts </vt:lpstr>
      <vt:lpstr>Wellness</vt:lpstr>
      <vt:lpstr>Massage Therapy Benefits paid</vt:lpstr>
      <vt:lpstr>Government Of Canada Legislation </vt:lpstr>
      <vt:lpstr>Government of Canada Legislation</vt:lpstr>
      <vt:lpstr>CFTA Chapter 7</vt:lpstr>
      <vt:lpstr>CFTA Chapter 7  continue</vt:lpstr>
      <vt:lpstr>Federal Legislation Affecting Practice </vt:lpstr>
      <vt:lpstr>Provincial Legislation Affecting Practice </vt:lpstr>
      <vt:lpstr>Provincial Health Care Legislation Affecting Practice </vt:lpstr>
      <vt:lpstr>STOP</vt:lpstr>
      <vt:lpstr>Cosmetic vs Therapeutic</vt:lpstr>
      <vt:lpstr>Red Flags or What makes a Professional? </vt:lpstr>
      <vt:lpstr>Is it Real or is it a Façade ?? </vt:lpstr>
      <vt:lpstr>PowerPoint Presentation</vt:lpstr>
      <vt:lpstr>PowerPoint Presentation</vt:lpstr>
      <vt:lpstr>More Red Flags or What makes a Professional Association?</vt:lpstr>
      <vt:lpstr>In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in non legislated provinces</dc:title>
  <dc:creator>Lori Green</dc:creator>
  <cp:lastModifiedBy>Brenda Locke</cp:lastModifiedBy>
  <cp:revision>79</cp:revision>
  <dcterms:created xsi:type="dcterms:W3CDTF">2018-03-23T20:38:39Z</dcterms:created>
  <dcterms:modified xsi:type="dcterms:W3CDTF">2018-05-03T14:56:26Z</dcterms:modified>
</cp:coreProperties>
</file>